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8288000" cy="10287000"/>
  <p:notesSz cx="6858000" cy="9144000"/>
  <p:embeddedFontLst>
    <p:embeddedFont>
      <p:font typeface="Aileron" panose="020B0604020202020204" charset="0"/>
      <p:regular r:id="rId40"/>
    </p:embeddedFont>
    <p:embeddedFont>
      <p:font typeface="Aileron Bold" panose="020B0604020202020204" charset="0"/>
      <p:regular r:id="rId41"/>
    </p:embeddedFont>
    <p:embeddedFont>
      <p:font typeface="Aileron Ultra-Bold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DM Sans" pitchFamily="2" charset="0"/>
      <p:regular r:id="rId44"/>
    </p:embeddedFont>
    <p:embeddedFont>
      <p:font typeface="DM Sans Bold" charset="0"/>
      <p:regular r:id="rId45"/>
    </p:embeddedFont>
    <p:embeddedFont>
      <p:font typeface="DM Sans Italics" panose="020B0604020202020204" charset="0"/>
      <p:regular r:id="rId46"/>
    </p:embeddedFont>
    <p:embeddedFont>
      <p:font typeface="Inter" panose="020B0604020202020204" charset="0"/>
      <p:regular r:id="rId47"/>
    </p:embeddedFont>
    <p:embeddedFont>
      <p:font typeface="Inter Bold" panose="020B0604020202020204" charset="0"/>
      <p:regular r:id="rId48"/>
    </p:embeddedFont>
    <p:embeddedFont>
      <p:font typeface="League Spartan" panose="020B0604020202020204" charset="0"/>
      <p:regular r:id="rId49"/>
    </p:embeddedFont>
    <p:embeddedFont>
      <p:font typeface="Liberation Sans Bold" panose="020B0604020202020204" charset="0"/>
      <p:regular r:id="rId50"/>
    </p:embeddedFont>
    <p:embeddedFont>
      <p:font typeface="Montserrat Light" panose="00000400000000000000" pitchFamily="2" charset="0"/>
      <p:regular r:id="rId51"/>
    </p:embeddedFont>
    <p:embeddedFont>
      <p:font typeface="Open Sans" panose="020B0606030504020204" pitchFamily="34" charset="0"/>
      <p:regular r:id="rId52"/>
    </p:embeddedFont>
    <p:embeddedFont>
      <p:font typeface="Open Sans Bold" panose="020B0806030504020204" charset="0"/>
      <p:regular r:id="rId53"/>
    </p:embeddedFont>
    <p:embeddedFont>
      <p:font typeface="Oswald" panose="00000500000000000000" pitchFamily="2" charset="0"/>
      <p:regular r:id="rId54"/>
    </p:embeddedFont>
    <p:embeddedFont>
      <p:font typeface="Oswald Bold" panose="00000800000000000000" charset="0"/>
      <p:regular r:id="rId55"/>
    </p:embeddedFont>
    <p:embeddedFont>
      <p:font typeface="Poppins Bold" panose="020B0604020202020204" charset="0"/>
      <p:regular r:id="rId56"/>
    </p:embeddedFont>
    <p:embeddedFont>
      <p:font typeface="Proxima Nova Bold" panose="020B0604020202020204" charset="0"/>
      <p:regular r:id="rId57"/>
    </p:embeddedFont>
    <p:embeddedFont>
      <p:font typeface="Tomorrow" panose="020B0604020202020204" charset="0"/>
      <p:regular r:id="rId58"/>
    </p:embeddedFont>
    <p:embeddedFont>
      <p:font typeface="Tomorrow Bold" panose="020B0604020202020204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26" Type="http://schemas.openxmlformats.org/officeDocument/2006/relationships/image" Target="../media/image66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5" Type="http://schemas.openxmlformats.org/officeDocument/2006/relationships/image" Target="../media/image6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64.pn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63.svg"/><Relationship Id="rId28" Type="http://schemas.openxmlformats.org/officeDocument/2006/relationships/image" Target="../media/image68.pn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62.png"/><Relationship Id="rId27" Type="http://schemas.openxmlformats.org/officeDocument/2006/relationships/image" Target="../media/image6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79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svg"/><Relationship Id="rId10" Type="http://schemas.openxmlformats.org/officeDocument/2006/relationships/image" Target="../media/image7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sv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5" Type="http://schemas.openxmlformats.org/officeDocument/2006/relationships/image" Target="../media/image108.svg"/><Relationship Id="rId33" Type="http://schemas.openxmlformats.org/officeDocument/2006/relationships/image" Target="../media/image116.svg"/><Relationship Id="rId38" Type="http://schemas.openxmlformats.org/officeDocument/2006/relationships/image" Target="../media/image121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svg"/><Relationship Id="rId41" Type="http://schemas.openxmlformats.org/officeDocument/2006/relationships/image" Target="../media/image1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svg"/><Relationship Id="rId40" Type="http://schemas.openxmlformats.org/officeDocument/2006/relationships/image" Target="../media/image123.pn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23" Type="http://schemas.openxmlformats.org/officeDocument/2006/relationships/image" Target="../media/image106.sv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31" Type="http://schemas.openxmlformats.org/officeDocument/2006/relationships/image" Target="../media/image114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svg"/><Relationship Id="rId30" Type="http://schemas.openxmlformats.org/officeDocument/2006/relationships/image" Target="../media/image113.png"/><Relationship Id="rId35" Type="http://schemas.openxmlformats.org/officeDocument/2006/relationships/image" Target="../media/image118.svg"/><Relationship Id="rId43" Type="http://schemas.openxmlformats.org/officeDocument/2006/relationships/image" Target="../media/image12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svg"/><Relationship Id="rId3" Type="http://schemas.openxmlformats.org/officeDocument/2006/relationships/image" Target="../media/image39.svg"/><Relationship Id="rId7" Type="http://schemas.openxmlformats.org/officeDocument/2006/relationships/image" Target="../media/image29.svg"/><Relationship Id="rId12" Type="http://schemas.openxmlformats.org/officeDocument/2006/relationships/image" Target="../media/image36.png"/><Relationship Id="rId2" Type="http://schemas.openxmlformats.org/officeDocument/2006/relationships/image" Target="../media/image38.png"/><Relationship Id="rId16" Type="http://schemas.openxmlformats.org/officeDocument/2006/relationships/image" Target="../media/image1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33.svg"/><Relationship Id="rId15" Type="http://schemas.openxmlformats.org/officeDocument/2006/relationships/image" Target="../media/image135.svg"/><Relationship Id="rId10" Type="http://schemas.openxmlformats.org/officeDocument/2006/relationships/image" Target="../media/image32.png"/><Relationship Id="rId4" Type="http://schemas.openxmlformats.org/officeDocument/2006/relationships/image" Target="../media/image132.png"/><Relationship Id="rId9" Type="http://schemas.openxmlformats.org/officeDocument/2006/relationships/image" Target="../media/image31.svg"/><Relationship Id="rId14" Type="http://schemas.openxmlformats.org/officeDocument/2006/relationships/image" Target="../media/image1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.png"/><Relationship Id="rId7" Type="http://schemas.openxmlformats.org/officeDocument/2006/relationships/image" Target="../media/image1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9.svg"/><Relationship Id="rId9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5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.png"/><Relationship Id="rId7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3.svg"/><Relationship Id="rId9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2.png"/><Relationship Id="rId7" Type="http://schemas.openxmlformats.org/officeDocument/2006/relationships/image" Target="../media/image17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jpeg"/><Relationship Id="rId5" Type="http://schemas.openxmlformats.org/officeDocument/2006/relationships/image" Target="../media/image168.png"/><Relationship Id="rId4" Type="http://schemas.openxmlformats.org/officeDocument/2006/relationships/image" Target="../media/image3.svg"/><Relationship Id="rId9" Type="http://schemas.openxmlformats.org/officeDocument/2006/relationships/image" Target="../media/image17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5" Type="http://schemas.openxmlformats.org/officeDocument/2006/relationships/image" Target="../media/image43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21818" y="224833"/>
            <a:ext cx="9982791" cy="7268293"/>
            <a:chOff x="0" y="0"/>
            <a:chExt cx="1927839" cy="14036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7839" cy="1403626"/>
            </a:xfrm>
            <a:custGeom>
              <a:avLst/>
              <a:gdLst/>
              <a:ahLst/>
              <a:cxnLst/>
              <a:rect l="l" t="t" r="r" b="b"/>
              <a:pathLst>
                <a:path w="1927839" h="1403626">
                  <a:moveTo>
                    <a:pt x="0" y="0"/>
                  </a:moveTo>
                  <a:lnTo>
                    <a:pt x="1927839" y="0"/>
                  </a:lnTo>
                  <a:lnTo>
                    <a:pt x="1927839" y="1403626"/>
                  </a:lnTo>
                  <a:lnTo>
                    <a:pt x="0" y="1403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27839" cy="142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889098" y="7710480"/>
            <a:ext cx="1174320" cy="1174320"/>
          </a:xfrm>
          <a:custGeom>
            <a:avLst/>
            <a:gdLst/>
            <a:ahLst/>
            <a:cxnLst/>
            <a:rect l="l" t="t" r="r" b="b"/>
            <a:pathLst>
              <a:path w="1174320" h="1174320">
                <a:moveTo>
                  <a:pt x="0" y="0"/>
                </a:moveTo>
                <a:lnTo>
                  <a:pt x="1174320" y="0"/>
                </a:lnTo>
                <a:lnTo>
                  <a:pt x="1174320" y="1174320"/>
                </a:lnTo>
                <a:lnTo>
                  <a:pt x="0" y="1174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98548" y="7667076"/>
            <a:ext cx="2303282" cy="1356377"/>
          </a:xfrm>
          <a:custGeom>
            <a:avLst/>
            <a:gdLst/>
            <a:ahLst/>
            <a:cxnLst/>
            <a:rect l="l" t="t" r="r" b="b"/>
            <a:pathLst>
              <a:path w="2303282" h="1356377">
                <a:moveTo>
                  <a:pt x="0" y="0"/>
                </a:moveTo>
                <a:lnTo>
                  <a:pt x="2303282" y="0"/>
                </a:lnTo>
                <a:lnTo>
                  <a:pt x="2303282" y="1356377"/>
                </a:lnTo>
                <a:lnTo>
                  <a:pt x="0" y="1356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36960" y="7619451"/>
            <a:ext cx="1651457" cy="1609028"/>
          </a:xfrm>
          <a:custGeom>
            <a:avLst/>
            <a:gdLst/>
            <a:ahLst/>
            <a:cxnLst/>
            <a:rect l="l" t="t" r="r" b="b"/>
            <a:pathLst>
              <a:path w="1651457" h="1609028">
                <a:moveTo>
                  <a:pt x="0" y="0"/>
                </a:moveTo>
                <a:lnTo>
                  <a:pt x="1651457" y="0"/>
                </a:lnTo>
                <a:lnTo>
                  <a:pt x="1651457" y="1609028"/>
                </a:lnTo>
                <a:lnTo>
                  <a:pt x="0" y="1609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07407" y="694301"/>
            <a:ext cx="9285565" cy="5571339"/>
          </a:xfrm>
          <a:custGeom>
            <a:avLst/>
            <a:gdLst/>
            <a:ahLst/>
            <a:cxnLst/>
            <a:rect l="l" t="t" r="r" b="b"/>
            <a:pathLst>
              <a:path w="9285565" h="5571339">
                <a:moveTo>
                  <a:pt x="0" y="0"/>
                </a:moveTo>
                <a:lnTo>
                  <a:pt x="9285565" y="0"/>
                </a:lnTo>
                <a:lnTo>
                  <a:pt x="9285565" y="5571339"/>
                </a:lnTo>
                <a:lnTo>
                  <a:pt x="0" y="5571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1080" y="5956384"/>
            <a:ext cx="9058219" cy="56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4"/>
              </a:lnSpc>
            </a:pPr>
            <a:r>
              <a:rPr lang="en-US" sz="3322" b="1" spc="32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Smarter Employment Decisions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62189" y="3130215"/>
            <a:ext cx="2139866" cy="2139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81818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62856" y="3130215"/>
            <a:ext cx="2139866" cy="21398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38125" cap="sq">
              <a:solidFill>
                <a:srgbClr val="3BB8B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54828" y="3130215"/>
            <a:ext cx="2139866" cy="21398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35A7C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72695" y="3130215"/>
            <a:ext cx="2139866" cy="21398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4A80B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432122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7627620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823118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4018616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541457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2108814" y="5151019"/>
            <a:ext cx="4403314" cy="0"/>
          </a:xfrm>
          <a:prstGeom prst="line">
            <a:avLst/>
          </a:prstGeom>
          <a:ln w="238125" cap="flat">
            <a:solidFill>
              <a:srgbClr val="81818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 rot="5400000">
            <a:off x="6252605" y="4907716"/>
            <a:ext cx="519046" cy="486606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6" y="0"/>
                </a:lnTo>
                <a:lnTo>
                  <a:pt x="519046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>
            <a:off x="7632789" y="5151019"/>
            <a:ext cx="2115227" cy="0"/>
          </a:xfrm>
          <a:prstGeom prst="line">
            <a:avLst/>
          </a:prstGeom>
          <a:ln w="238125" cap="flat">
            <a:solidFill>
              <a:srgbClr val="3BB8B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 rot="5400000">
            <a:off x="9442934" y="4907716"/>
            <a:ext cx="519046" cy="486606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6" y="0"/>
                </a:lnTo>
                <a:lnTo>
                  <a:pt x="519046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10825702" y="5151019"/>
            <a:ext cx="2115227" cy="0"/>
          </a:xfrm>
          <a:prstGeom prst="line">
            <a:avLst/>
          </a:prstGeom>
          <a:ln w="238125" cap="flat">
            <a:solidFill>
              <a:srgbClr val="35A7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5400000">
            <a:off x="12635847" y="4907716"/>
            <a:ext cx="519046" cy="486606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6" y="0"/>
                </a:lnTo>
                <a:lnTo>
                  <a:pt x="519046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14018616" y="5151019"/>
            <a:ext cx="2115227" cy="0"/>
          </a:xfrm>
          <a:prstGeom prst="line">
            <a:avLst/>
          </a:prstGeom>
          <a:ln w="238125" cap="flat">
            <a:solidFill>
              <a:srgbClr val="4A80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 rot="5400000">
            <a:off x="15828760" y="4907716"/>
            <a:ext cx="519046" cy="486606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6" y="0"/>
                </a:lnTo>
                <a:lnTo>
                  <a:pt x="519046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076242" y="2806664"/>
            <a:ext cx="711760" cy="71176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8181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271740" y="2806664"/>
            <a:ext cx="711760" cy="71176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B8B2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468881" y="2806664"/>
            <a:ext cx="711760" cy="71176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A7C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666021" y="2806664"/>
            <a:ext cx="711760" cy="71176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80B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AutoShape 39"/>
          <p:cNvSpPr/>
          <p:nvPr/>
        </p:nvSpPr>
        <p:spPr>
          <a:xfrm flipH="1">
            <a:off x="4432122" y="5511335"/>
            <a:ext cx="0" cy="1083608"/>
          </a:xfrm>
          <a:prstGeom prst="line">
            <a:avLst/>
          </a:prstGeom>
          <a:ln w="95250" cap="flat">
            <a:solidFill>
              <a:srgbClr val="818181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0" name="AutoShape 40"/>
          <p:cNvSpPr/>
          <p:nvPr/>
        </p:nvSpPr>
        <p:spPr>
          <a:xfrm flipH="1">
            <a:off x="7632789" y="5511335"/>
            <a:ext cx="0" cy="1083608"/>
          </a:xfrm>
          <a:prstGeom prst="line">
            <a:avLst/>
          </a:prstGeom>
          <a:ln w="95250" cap="flat">
            <a:solidFill>
              <a:srgbClr val="3BB8B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1" name="AutoShape 41"/>
          <p:cNvSpPr/>
          <p:nvPr/>
        </p:nvSpPr>
        <p:spPr>
          <a:xfrm>
            <a:off x="10833456" y="5511335"/>
            <a:ext cx="0" cy="1083608"/>
          </a:xfrm>
          <a:prstGeom prst="line">
            <a:avLst/>
          </a:prstGeom>
          <a:ln w="95250" cap="flat">
            <a:solidFill>
              <a:srgbClr val="35A7C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2" name="AutoShape 42"/>
          <p:cNvSpPr/>
          <p:nvPr/>
        </p:nvSpPr>
        <p:spPr>
          <a:xfrm flipH="1">
            <a:off x="14034122" y="5511335"/>
            <a:ext cx="0" cy="1083608"/>
          </a:xfrm>
          <a:prstGeom prst="line">
            <a:avLst/>
          </a:prstGeom>
          <a:ln w="95250" cap="flat">
            <a:solidFill>
              <a:srgbClr val="4A80BE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3" name="Freeform 43"/>
          <p:cNvSpPr/>
          <p:nvPr/>
        </p:nvSpPr>
        <p:spPr>
          <a:xfrm>
            <a:off x="-279918" y="10021224"/>
            <a:ext cx="1001509" cy="500755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-248816" y="-18402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7915017" y="991401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-1306002" y="6952068"/>
            <a:ext cx="1950207" cy="1245695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5"/>
                </a:lnTo>
                <a:lnTo>
                  <a:pt x="0" y="12456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7129997" y="-358615"/>
            <a:ext cx="1443692" cy="1443692"/>
          </a:xfrm>
          <a:custGeom>
            <a:avLst/>
            <a:gdLst/>
            <a:ahLst/>
            <a:cxnLst/>
            <a:rect l="l" t="t" r="r" b="b"/>
            <a:pathLst>
              <a:path w="1443692" h="1443692">
                <a:moveTo>
                  <a:pt x="0" y="0"/>
                </a:moveTo>
                <a:lnTo>
                  <a:pt x="1443692" y="0"/>
                </a:lnTo>
                <a:lnTo>
                  <a:pt x="1443692" y="1443692"/>
                </a:lnTo>
                <a:lnTo>
                  <a:pt x="0" y="1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flipH="1">
            <a:off x="17198036" y="78485"/>
            <a:ext cx="1397171" cy="263716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8070637" y="671049"/>
            <a:ext cx="590345" cy="357651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3835397" y="3703144"/>
            <a:ext cx="1136784" cy="1114048"/>
          </a:xfrm>
          <a:custGeom>
            <a:avLst/>
            <a:gdLst/>
            <a:ahLst/>
            <a:cxnLst/>
            <a:rect l="l" t="t" r="r" b="b"/>
            <a:pathLst>
              <a:path w="1136784" h="1114048">
                <a:moveTo>
                  <a:pt x="0" y="0"/>
                </a:moveTo>
                <a:lnTo>
                  <a:pt x="1136784" y="0"/>
                </a:lnTo>
                <a:lnTo>
                  <a:pt x="1136784" y="1114049"/>
                </a:lnTo>
                <a:lnTo>
                  <a:pt x="0" y="11140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7118579" y="3679069"/>
            <a:ext cx="1018083" cy="1018083"/>
          </a:xfrm>
          <a:custGeom>
            <a:avLst/>
            <a:gdLst/>
            <a:ahLst/>
            <a:cxnLst/>
            <a:rect l="l" t="t" r="r" b="b"/>
            <a:pathLst>
              <a:path w="1018083" h="1018083">
                <a:moveTo>
                  <a:pt x="0" y="0"/>
                </a:moveTo>
                <a:lnTo>
                  <a:pt x="1018082" y="0"/>
                </a:lnTo>
                <a:lnTo>
                  <a:pt x="1018082" y="1018083"/>
                </a:lnTo>
                <a:lnTo>
                  <a:pt x="0" y="101808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0265904" y="3527949"/>
            <a:ext cx="1114427" cy="1193496"/>
          </a:xfrm>
          <a:custGeom>
            <a:avLst/>
            <a:gdLst/>
            <a:ahLst/>
            <a:cxnLst/>
            <a:rect l="l" t="t" r="r" b="b"/>
            <a:pathLst>
              <a:path w="1114427" h="1193496">
                <a:moveTo>
                  <a:pt x="0" y="0"/>
                </a:moveTo>
                <a:lnTo>
                  <a:pt x="1114427" y="0"/>
                </a:lnTo>
                <a:lnTo>
                  <a:pt x="1114427" y="1193496"/>
                </a:lnTo>
                <a:lnTo>
                  <a:pt x="0" y="119349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3243165" y="3618266"/>
            <a:ext cx="1198926" cy="1198926"/>
          </a:xfrm>
          <a:custGeom>
            <a:avLst/>
            <a:gdLst/>
            <a:ahLst/>
            <a:cxnLst/>
            <a:rect l="l" t="t" r="r" b="b"/>
            <a:pathLst>
              <a:path w="1198926" h="1198926">
                <a:moveTo>
                  <a:pt x="0" y="0"/>
                </a:moveTo>
                <a:lnTo>
                  <a:pt x="1198926" y="0"/>
                </a:lnTo>
                <a:lnTo>
                  <a:pt x="1198926" y="1198927"/>
                </a:lnTo>
                <a:lnTo>
                  <a:pt x="0" y="119892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2832236" y="6904443"/>
            <a:ext cx="3272261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browser extension must integrate seamlessly with LinkedIn, Indeed, and other employment platforms.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354400" y="6904443"/>
            <a:ext cx="2789600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website must support detailed profiles for companies and employees, and display verified feedback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555066" y="6904443"/>
            <a:ext cx="2556779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moderation and verification system must be in place to prevent biased feedback.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652067" y="6904443"/>
            <a:ext cx="3192913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platform must ensure cross-browser compatibility and support all major browsers (Chrome, Firefox, Safari, etc.).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076242" y="2883779"/>
            <a:ext cx="7117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spc="1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271740" y="2883779"/>
            <a:ext cx="7117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spc="1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468881" y="2883779"/>
            <a:ext cx="7117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spc="1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666021" y="2883779"/>
            <a:ext cx="7117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spc="1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943749" y="707252"/>
            <a:ext cx="6400502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spc="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CHARTER</a:t>
            </a:r>
          </a:p>
          <a:p>
            <a:pPr algn="ctr">
              <a:lnSpc>
                <a:spcPts val="5599"/>
              </a:lnSpc>
            </a:pPr>
            <a:r>
              <a:rPr lang="en-US" sz="3999" b="1" spc="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High-Level Requirements</a:t>
            </a:r>
          </a:p>
          <a:p>
            <a:pPr algn="ctr">
              <a:lnSpc>
                <a:spcPts val="5599"/>
              </a:lnSpc>
            </a:pPr>
            <a:endParaRPr lang="en-US" sz="3999" b="1" spc="19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1446" y="-507772"/>
            <a:ext cx="18879446" cy="10606816"/>
          </a:xfrm>
          <a:custGeom>
            <a:avLst/>
            <a:gdLst/>
            <a:ahLst/>
            <a:cxnLst/>
            <a:rect l="l" t="t" r="r" b="b"/>
            <a:pathLst>
              <a:path w="18879446" h="10606816">
                <a:moveTo>
                  <a:pt x="0" y="0"/>
                </a:moveTo>
                <a:lnTo>
                  <a:pt x="18879446" y="0"/>
                </a:lnTo>
                <a:lnTo>
                  <a:pt x="18879446" y="10606816"/>
                </a:lnTo>
                <a:lnTo>
                  <a:pt x="0" y="1060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83632" y="3022582"/>
            <a:ext cx="1044195" cy="1141764"/>
          </a:xfrm>
          <a:custGeom>
            <a:avLst/>
            <a:gdLst/>
            <a:ahLst/>
            <a:cxnLst/>
            <a:rect l="l" t="t" r="r" b="b"/>
            <a:pathLst>
              <a:path w="1044195" h="1141764">
                <a:moveTo>
                  <a:pt x="0" y="0"/>
                </a:moveTo>
                <a:lnTo>
                  <a:pt x="1044195" y="0"/>
                </a:lnTo>
                <a:lnTo>
                  <a:pt x="1044195" y="1141764"/>
                </a:lnTo>
                <a:lnTo>
                  <a:pt x="0" y="1141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43478" y="7830453"/>
            <a:ext cx="724501" cy="1141764"/>
          </a:xfrm>
          <a:custGeom>
            <a:avLst/>
            <a:gdLst/>
            <a:ahLst/>
            <a:cxnLst/>
            <a:rect l="l" t="t" r="r" b="b"/>
            <a:pathLst>
              <a:path w="724501" h="1141764">
                <a:moveTo>
                  <a:pt x="0" y="0"/>
                </a:moveTo>
                <a:lnTo>
                  <a:pt x="724502" y="0"/>
                </a:lnTo>
                <a:lnTo>
                  <a:pt x="724502" y="1141764"/>
                </a:lnTo>
                <a:lnTo>
                  <a:pt x="0" y="1141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57117" y="5583396"/>
            <a:ext cx="897225" cy="1063521"/>
          </a:xfrm>
          <a:custGeom>
            <a:avLst/>
            <a:gdLst/>
            <a:ahLst/>
            <a:cxnLst/>
            <a:rect l="l" t="t" r="r" b="b"/>
            <a:pathLst>
              <a:path w="897225" h="1063521">
                <a:moveTo>
                  <a:pt x="0" y="0"/>
                </a:moveTo>
                <a:lnTo>
                  <a:pt x="897225" y="0"/>
                </a:lnTo>
                <a:lnTo>
                  <a:pt x="897225" y="1063521"/>
                </a:lnTo>
                <a:lnTo>
                  <a:pt x="0" y="1063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98225" y="926080"/>
            <a:ext cx="3030726" cy="28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1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235260" y="571311"/>
            <a:ext cx="6895343" cy="2163427"/>
            <a:chOff x="0" y="0"/>
            <a:chExt cx="9193790" cy="2884569"/>
          </a:xfrm>
        </p:grpSpPr>
        <p:sp>
          <p:nvSpPr>
            <p:cNvPr id="8" name="TextBox 8"/>
            <p:cNvSpPr txBox="1"/>
            <p:nvPr/>
          </p:nvSpPr>
          <p:spPr>
            <a:xfrm>
              <a:off x="0" y="2327886"/>
              <a:ext cx="919379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193790" cy="2229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88"/>
                </a:lnSpc>
              </a:pPr>
              <a:r>
                <a:rPr lang="en-US" sz="5400" b="1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 Project Manager and Authority Level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527638" y="-16945"/>
            <a:ext cx="4100189" cy="2460113"/>
          </a:xfrm>
          <a:custGeom>
            <a:avLst/>
            <a:gdLst/>
            <a:ahLst/>
            <a:cxnLst/>
            <a:rect l="l" t="t" r="r" b="b"/>
            <a:pathLst>
              <a:path w="4100189" h="2460113">
                <a:moveTo>
                  <a:pt x="0" y="0"/>
                </a:moveTo>
                <a:lnTo>
                  <a:pt x="4100189" y="0"/>
                </a:lnTo>
                <a:lnTo>
                  <a:pt x="4100189" y="2460113"/>
                </a:lnTo>
                <a:lnTo>
                  <a:pt x="0" y="2460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5260" y="2866413"/>
            <a:ext cx="3040320" cy="2519665"/>
          </a:xfrm>
          <a:custGeom>
            <a:avLst/>
            <a:gdLst/>
            <a:ahLst/>
            <a:cxnLst/>
            <a:rect l="l" t="t" r="r" b="b"/>
            <a:pathLst>
              <a:path w="3040320" h="2519665">
                <a:moveTo>
                  <a:pt x="0" y="0"/>
                </a:moveTo>
                <a:lnTo>
                  <a:pt x="3040320" y="0"/>
                </a:lnTo>
                <a:lnTo>
                  <a:pt x="3040320" y="2519666"/>
                </a:lnTo>
                <a:lnTo>
                  <a:pt x="0" y="2519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100523" y="3144273"/>
            <a:ext cx="5585132" cy="1651363"/>
            <a:chOff x="0" y="0"/>
            <a:chExt cx="7446843" cy="220181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57074"/>
              <a:ext cx="7446843" cy="1544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1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 Finalize project requirements and gather user stories. Begin design work for the extension and website.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7446843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MONTH 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84236" y="5386079"/>
            <a:ext cx="5585132" cy="1260838"/>
            <a:chOff x="0" y="0"/>
            <a:chExt cx="7446843" cy="168111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57074"/>
              <a:ext cx="7446843" cy="102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1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 Full development of the browser extension, feedback system, and website.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446843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MONTHS 2-3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284236" y="7606937"/>
            <a:ext cx="5585132" cy="1651363"/>
            <a:chOff x="0" y="0"/>
            <a:chExt cx="7446843" cy="220181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57074"/>
              <a:ext cx="7446843" cy="1544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1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 Testing, quality assurance, and GDPR compliance checks. Execute the soft launch with key companies in Egypt..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7446843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MONTH 4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903325" y="423986"/>
            <a:ext cx="7391482" cy="18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 Milestone Schedule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9674" y="6170245"/>
            <a:ext cx="7325229" cy="320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Authority Level</a:t>
            </a:r>
          </a:p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coordinates teams, manages risks, and ensures timelines are met. They have the authority to assign tasks, manage resources, and approve changes throughout the project.</a:t>
            </a:r>
          </a:p>
          <a:p>
            <a:pPr algn="ctr">
              <a:lnSpc>
                <a:spcPts val="3640"/>
              </a:lnSpc>
            </a:pPr>
            <a:endParaRPr lang="en-US" sz="26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82932" y="3963469"/>
            <a:ext cx="4207222" cy="16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spc="1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AYMAN IDRIS</a:t>
            </a:r>
          </a:p>
          <a:p>
            <a:pPr algn="ctr">
              <a:lnSpc>
                <a:spcPts val="4340"/>
              </a:lnSpc>
            </a:pPr>
            <a:r>
              <a:rPr lang="en-US" sz="3100" b="1" spc="1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MANAGER</a:t>
            </a:r>
          </a:p>
          <a:p>
            <a:pPr algn="ctr">
              <a:lnSpc>
                <a:spcPts val="4340"/>
              </a:lnSpc>
            </a:pPr>
            <a:endParaRPr lang="en-US" sz="3100" b="1" spc="155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10615" y="1028700"/>
            <a:ext cx="4847529" cy="4794814"/>
          </a:xfrm>
          <a:custGeom>
            <a:avLst/>
            <a:gdLst/>
            <a:ahLst/>
            <a:cxnLst/>
            <a:rect l="l" t="t" r="r" b="b"/>
            <a:pathLst>
              <a:path w="4847529" h="4794814">
                <a:moveTo>
                  <a:pt x="0" y="0"/>
                </a:moveTo>
                <a:lnTo>
                  <a:pt x="4847529" y="0"/>
                </a:lnTo>
                <a:lnTo>
                  <a:pt x="4847529" y="4794814"/>
                </a:lnTo>
                <a:lnTo>
                  <a:pt x="0" y="479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9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31298" y="-936254"/>
            <a:ext cx="11350349" cy="283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8"/>
              </a:lnSpc>
            </a:pPr>
            <a:endParaRPr/>
          </a:p>
          <a:p>
            <a:pPr algn="ctr">
              <a:lnSpc>
                <a:spcPts val="8118"/>
              </a:lnSpc>
            </a:pPr>
            <a:r>
              <a:rPr lang="en-US" sz="7732" b="1" spc="7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PROJECT CHARTER</a:t>
            </a:r>
          </a:p>
          <a:p>
            <a:pPr marL="0" lvl="0" indent="0" algn="r">
              <a:lnSpc>
                <a:spcPts val="6018"/>
              </a:lnSpc>
            </a:pPr>
            <a:r>
              <a:rPr lang="en-US" sz="5732" b="1" spc="561">
                <a:solidFill>
                  <a:srgbClr val="5E17EB"/>
                </a:solidFill>
                <a:latin typeface="Oswald Bold"/>
                <a:ea typeface="Oswald Bold"/>
                <a:cs typeface="Oswald Bold"/>
                <a:sym typeface="Oswald Bold"/>
              </a:rPr>
              <a:t>SUMMARY BUDGET        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36993" y="23883"/>
            <a:ext cx="6044336" cy="193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endParaRPr/>
          </a:p>
          <a:p>
            <a:pPr algn="ctr">
              <a:lnSpc>
                <a:spcPts val="4402"/>
              </a:lnSpc>
            </a:pPr>
            <a:r>
              <a:rPr lang="en-US" sz="3190" b="1" spc="312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Total Project Budget</a:t>
            </a:r>
          </a:p>
          <a:p>
            <a:pPr algn="l">
              <a:lnSpc>
                <a:spcPts val="3850"/>
              </a:lnSpc>
            </a:pPr>
            <a:r>
              <a:rPr lang="en-US" sz="2790" b="1" spc="273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EGP 1,610,000 - 1,955,000</a:t>
            </a:r>
          </a:p>
          <a:p>
            <a:pPr algn="l">
              <a:lnSpc>
                <a:spcPts val="3436"/>
              </a:lnSpc>
            </a:pPr>
            <a:endParaRPr lang="en-US" sz="2790" b="1" spc="273">
              <a:solidFill>
                <a:srgbClr val="004AAD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10615" y="5626964"/>
            <a:ext cx="6674048" cy="9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4"/>
              </a:lnSpc>
            </a:pPr>
            <a:r>
              <a:rPr lang="en-US" sz="2852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Sponsor</a:t>
            </a:r>
            <a:r>
              <a:rPr lang="en-US" sz="285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Ministry of Communications</a:t>
            </a:r>
          </a:p>
          <a:p>
            <a:pPr algn="ctr">
              <a:lnSpc>
                <a:spcPts val="3994"/>
              </a:lnSpc>
            </a:pPr>
            <a:r>
              <a:rPr lang="en-US" sz="285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Information Technology</a:t>
            </a:r>
          </a:p>
        </p:txBody>
      </p:sp>
      <p:sp>
        <p:nvSpPr>
          <p:cNvPr id="8" name="Freeform 8"/>
          <p:cNvSpPr/>
          <p:nvPr/>
        </p:nvSpPr>
        <p:spPr>
          <a:xfrm>
            <a:off x="10353490" y="6938017"/>
            <a:ext cx="6054779" cy="2320283"/>
          </a:xfrm>
          <a:custGeom>
            <a:avLst/>
            <a:gdLst/>
            <a:ahLst/>
            <a:cxnLst/>
            <a:rect l="l" t="t" r="r" b="b"/>
            <a:pathLst>
              <a:path w="6054779" h="2320283">
                <a:moveTo>
                  <a:pt x="0" y="0"/>
                </a:moveTo>
                <a:lnTo>
                  <a:pt x="6054779" y="0"/>
                </a:lnTo>
                <a:lnTo>
                  <a:pt x="6054779" y="2320283"/>
                </a:lnTo>
                <a:lnTo>
                  <a:pt x="0" y="2320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260" b="-13260"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29" y="1794610"/>
            <a:ext cx="8727414" cy="8190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689911" y="869853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540172" y="869853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6" y="0"/>
                </a:lnTo>
                <a:lnTo>
                  <a:pt x="1979896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4655984" y="2647587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8"/>
                </a:lnTo>
                <a:lnTo>
                  <a:pt x="1979897" y="1685388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7353974" y="4303680"/>
            <a:ext cx="4107646" cy="3619863"/>
          </a:xfrm>
          <a:custGeom>
            <a:avLst/>
            <a:gdLst/>
            <a:ahLst/>
            <a:cxnLst/>
            <a:rect l="l" t="t" r="r" b="b"/>
            <a:pathLst>
              <a:path w="4107646" h="3619863">
                <a:moveTo>
                  <a:pt x="0" y="0"/>
                </a:moveTo>
                <a:lnTo>
                  <a:pt x="4107645" y="0"/>
                </a:lnTo>
                <a:lnTo>
                  <a:pt x="4107645" y="3619863"/>
                </a:lnTo>
                <a:lnTo>
                  <a:pt x="0" y="3619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19461" y="2647587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8"/>
                </a:lnTo>
                <a:lnTo>
                  <a:pt x="0" y="1685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flipH="1">
            <a:off x="4149161" y="4428225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216149" y="4428225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flipH="1">
            <a:off x="4699963" y="6218377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1624903" y="6218377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flipH="1">
            <a:off x="5738898" y="7996669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6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6" y="1685387"/>
                </a:lnTo>
                <a:lnTo>
                  <a:pt x="197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0634955" y="7996669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6" y="0"/>
                </a:lnTo>
                <a:lnTo>
                  <a:pt x="1979896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2248532" y="3165377"/>
            <a:ext cx="492229" cy="649807"/>
          </a:xfrm>
          <a:custGeom>
            <a:avLst/>
            <a:gdLst/>
            <a:ahLst/>
            <a:cxnLst/>
            <a:rect l="l" t="t" r="r" b="b"/>
            <a:pathLst>
              <a:path w="492229" h="649807">
                <a:moveTo>
                  <a:pt x="0" y="0"/>
                </a:moveTo>
                <a:lnTo>
                  <a:pt x="492228" y="0"/>
                </a:lnTo>
                <a:lnTo>
                  <a:pt x="492228" y="649808"/>
                </a:lnTo>
                <a:lnTo>
                  <a:pt x="0" y="6498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0613" y="4765357"/>
            <a:ext cx="3848668" cy="3329098"/>
          </a:xfrm>
          <a:custGeom>
            <a:avLst/>
            <a:gdLst/>
            <a:ahLst/>
            <a:cxnLst/>
            <a:rect l="l" t="t" r="r" b="b"/>
            <a:pathLst>
              <a:path w="3848668" h="3329098">
                <a:moveTo>
                  <a:pt x="0" y="0"/>
                </a:moveTo>
                <a:lnTo>
                  <a:pt x="3848668" y="0"/>
                </a:lnTo>
                <a:lnTo>
                  <a:pt x="3848668" y="3329098"/>
                </a:lnTo>
                <a:lnTo>
                  <a:pt x="0" y="33290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271492" y="9551042"/>
            <a:ext cx="1374818" cy="1000180"/>
          </a:xfrm>
          <a:custGeom>
            <a:avLst/>
            <a:gdLst/>
            <a:ahLst/>
            <a:cxnLst/>
            <a:rect l="l" t="t" r="r" b="b"/>
            <a:pathLst>
              <a:path w="1374818" h="1000180">
                <a:moveTo>
                  <a:pt x="0" y="0"/>
                </a:moveTo>
                <a:lnTo>
                  <a:pt x="1374818" y="0"/>
                </a:lnTo>
                <a:lnTo>
                  <a:pt x="1374818" y="1000180"/>
                </a:lnTo>
                <a:lnTo>
                  <a:pt x="0" y="1000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6959729">
            <a:off x="17606998" y="-451906"/>
            <a:ext cx="1283418" cy="1743183"/>
          </a:xfrm>
          <a:custGeom>
            <a:avLst/>
            <a:gdLst/>
            <a:ahLst/>
            <a:cxnLst/>
            <a:rect l="l" t="t" r="r" b="b"/>
            <a:pathLst>
              <a:path w="1283418" h="1743183">
                <a:moveTo>
                  <a:pt x="0" y="0"/>
                </a:moveTo>
                <a:lnTo>
                  <a:pt x="1283419" y="0"/>
                </a:lnTo>
                <a:lnTo>
                  <a:pt x="1283419" y="1743183"/>
                </a:lnTo>
                <a:lnTo>
                  <a:pt x="0" y="17431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372621" y="-539120"/>
            <a:ext cx="1283418" cy="1743183"/>
          </a:xfrm>
          <a:custGeom>
            <a:avLst/>
            <a:gdLst/>
            <a:ahLst/>
            <a:cxnLst/>
            <a:rect l="l" t="t" r="r" b="b"/>
            <a:pathLst>
              <a:path w="1283418" h="1743183">
                <a:moveTo>
                  <a:pt x="0" y="0"/>
                </a:moveTo>
                <a:lnTo>
                  <a:pt x="1283418" y="0"/>
                </a:lnTo>
                <a:lnTo>
                  <a:pt x="1283418" y="1743183"/>
                </a:lnTo>
                <a:lnTo>
                  <a:pt x="0" y="174318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484768" y="9415409"/>
            <a:ext cx="1283418" cy="1743183"/>
          </a:xfrm>
          <a:custGeom>
            <a:avLst/>
            <a:gdLst/>
            <a:ahLst/>
            <a:cxnLst/>
            <a:rect l="l" t="t" r="r" b="b"/>
            <a:pathLst>
              <a:path w="1283418" h="1743183">
                <a:moveTo>
                  <a:pt x="0" y="0"/>
                </a:moveTo>
                <a:lnTo>
                  <a:pt x="1283419" y="0"/>
                </a:lnTo>
                <a:lnTo>
                  <a:pt x="1283419" y="1743182"/>
                </a:lnTo>
                <a:lnTo>
                  <a:pt x="0" y="174318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255964" y="1141416"/>
            <a:ext cx="1140834" cy="1142262"/>
          </a:xfrm>
          <a:custGeom>
            <a:avLst/>
            <a:gdLst/>
            <a:ahLst/>
            <a:cxnLst/>
            <a:rect l="l" t="t" r="r" b="b"/>
            <a:pathLst>
              <a:path w="1140834" h="1142262">
                <a:moveTo>
                  <a:pt x="0" y="0"/>
                </a:moveTo>
                <a:lnTo>
                  <a:pt x="1140833" y="0"/>
                </a:lnTo>
                <a:lnTo>
                  <a:pt x="1140833" y="1142262"/>
                </a:lnTo>
                <a:lnTo>
                  <a:pt x="0" y="114226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408529" y="3143462"/>
            <a:ext cx="753690" cy="753690"/>
          </a:xfrm>
          <a:custGeom>
            <a:avLst/>
            <a:gdLst/>
            <a:ahLst/>
            <a:cxnLst/>
            <a:rect l="l" t="t" r="r" b="b"/>
            <a:pathLst>
              <a:path w="753690" h="753690">
                <a:moveTo>
                  <a:pt x="0" y="0"/>
                </a:moveTo>
                <a:lnTo>
                  <a:pt x="753690" y="0"/>
                </a:lnTo>
                <a:lnTo>
                  <a:pt x="753690" y="753691"/>
                </a:lnTo>
                <a:lnTo>
                  <a:pt x="0" y="75369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867794" y="4811394"/>
            <a:ext cx="822117" cy="822117"/>
          </a:xfrm>
          <a:custGeom>
            <a:avLst/>
            <a:gdLst/>
            <a:ahLst/>
            <a:cxnLst/>
            <a:rect l="l" t="t" r="r" b="b"/>
            <a:pathLst>
              <a:path w="822117" h="822117">
                <a:moveTo>
                  <a:pt x="0" y="0"/>
                </a:moveTo>
                <a:lnTo>
                  <a:pt x="822117" y="0"/>
                </a:lnTo>
                <a:lnTo>
                  <a:pt x="822117" y="822118"/>
                </a:lnTo>
                <a:lnTo>
                  <a:pt x="0" y="82211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408529" y="6693209"/>
            <a:ext cx="807656" cy="723862"/>
          </a:xfrm>
          <a:custGeom>
            <a:avLst/>
            <a:gdLst/>
            <a:ahLst/>
            <a:cxnLst/>
            <a:rect l="l" t="t" r="r" b="b"/>
            <a:pathLst>
              <a:path w="807656" h="723862">
                <a:moveTo>
                  <a:pt x="0" y="0"/>
                </a:moveTo>
                <a:lnTo>
                  <a:pt x="807656" y="0"/>
                </a:lnTo>
                <a:lnTo>
                  <a:pt x="807656" y="723862"/>
                </a:lnTo>
                <a:lnTo>
                  <a:pt x="0" y="72386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384240" y="8351468"/>
            <a:ext cx="1012558" cy="994838"/>
          </a:xfrm>
          <a:custGeom>
            <a:avLst/>
            <a:gdLst/>
            <a:ahLst/>
            <a:cxnLst/>
            <a:rect l="l" t="t" r="r" b="b"/>
            <a:pathLst>
              <a:path w="1012558" h="994838">
                <a:moveTo>
                  <a:pt x="0" y="0"/>
                </a:moveTo>
                <a:lnTo>
                  <a:pt x="1012557" y="0"/>
                </a:lnTo>
                <a:lnTo>
                  <a:pt x="1012557" y="994838"/>
                </a:lnTo>
                <a:lnTo>
                  <a:pt x="0" y="99483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937087" y="1303598"/>
            <a:ext cx="888333" cy="843917"/>
          </a:xfrm>
          <a:custGeom>
            <a:avLst/>
            <a:gdLst/>
            <a:ahLst/>
            <a:cxnLst/>
            <a:rect l="l" t="t" r="r" b="b"/>
            <a:pathLst>
              <a:path w="888333" h="843917">
                <a:moveTo>
                  <a:pt x="0" y="0"/>
                </a:moveTo>
                <a:lnTo>
                  <a:pt x="888334" y="0"/>
                </a:lnTo>
                <a:lnTo>
                  <a:pt x="888334" y="843916"/>
                </a:lnTo>
                <a:lnTo>
                  <a:pt x="0" y="84391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609410" y="4896428"/>
            <a:ext cx="866578" cy="740924"/>
          </a:xfrm>
          <a:custGeom>
            <a:avLst/>
            <a:gdLst/>
            <a:ahLst/>
            <a:cxnLst/>
            <a:rect l="l" t="t" r="r" b="b"/>
            <a:pathLst>
              <a:path w="866578" h="740924">
                <a:moveTo>
                  <a:pt x="0" y="0"/>
                </a:moveTo>
                <a:lnTo>
                  <a:pt x="866578" y="0"/>
                </a:lnTo>
                <a:lnTo>
                  <a:pt x="866578" y="740924"/>
                </a:lnTo>
                <a:lnTo>
                  <a:pt x="0" y="740924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020413" y="6552143"/>
            <a:ext cx="855654" cy="915138"/>
          </a:xfrm>
          <a:custGeom>
            <a:avLst/>
            <a:gdLst/>
            <a:ahLst/>
            <a:cxnLst/>
            <a:rect l="l" t="t" r="r" b="b"/>
            <a:pathLst>
              <a:path w="855654" h="915138">
                <a:moveTo>
                  <a:pt x="0" y="0"/>
                </a:moveTo>
                <a:lnTo>
                  <a:pt x="855655" y="0"/>
                </a:lnTo>
                <a:lnTo>
                  <a:pt x="855655" y="915139"/>
                </a:lnTo>
                <a:lnTo>
                  <a:pt x="0" y="91513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996508" y="8444658"/>
            <a:ext cx="930223" cy="930223"/>
          </a:xfrm>
          <a:custGeom>
            <a:avLst/>
            <a:gdLst/>
            <a:ahLst/>
            <a:cxnLst/>
            <a:rect l="l" t="t" r="r" b="b"/>
            <a:pathLst>
              <a:path w="930223" h="930223">
                <a:moveTo>
                  <a:pt x="0" y="0"/>
                </a:moveTo>
                <a:lnTo>
                  <a:pt x="930223" y="0"/>
                </a:lnTo>
                <a:lnTo>
                  <a:pt x="930223" y="930223"/>
                </a:lnTo>
                <a:lnTo>
                  <a:pt x="0" y="93022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826381" y="3236700"/>
            <a:ext cx="463523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STAKEHOLDERS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00373" y="600869"/>
            <a:ext cx="3602326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Ministry of Communications and Information Technology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81177" y="897833"/>
            <a:ext cx="3400347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Moderation &amp; Markting Team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91087" y="2673772"/>
            <a:ext cx="35370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Testing Team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38609" y="907358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872024" y="907358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86259" y="8019843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412308" y="8019843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37947" y="2683297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918655" y="2683297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7947" y="6240994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918655" y="6240994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69088" y="4462145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484768" y="4462145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59206" y="2673772"/>
            <a:ext cx="2970955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Job Seekers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7706" y="4452620"/>
            <a:ext cx="2970955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Companies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662325" y="4452620"/>
            <a:ext cx="2631943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 Team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607518" y="1454943"/>
            <a:ext cx="2970955" cy="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Government , Sponsor , Successful delivery and alignment with national objectives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710568" y="1654449"/>
            <a:ext cx="4232499" cy="98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Moderators/ Marketing &amp; User Acquisition Specialists - Efficient tools to manage biased or malicious feedback / Clear guidance on features, promotional resources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108401" y="3265275"/>
            <a:ext cx="3185867" cy="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QA Engineers - Access to development environment for thorough testing - System functionality and performance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28700" y="3230882"/>
            <a:ext cx="3501461" cy="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LinkedIn/indeed users , - Transparent, reliable, and verified feedback - Company insights, feedback transparency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99847" y="5009730"/>
            <a:ext cx="3158815" cy="98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LinkedIn/indeed users - Verified feedback on potential employees -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 Employee insights, feedback accuracy</a:t>
            </a:r>
          </a:p>
          <a:p>
            <a:pPr algn="ctr">
              <a:lnSpc>
                <a:spcPts val="1960"/>
              </a:lnSpc>
            </a:pPr>
            <a:endParaRPr lang="en-US" sz="1400">
              <a:solidFill>
                <a:srgbClr val="4F4F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4323313" y="5009730"/>
            <a:ext cx="3650437" cy="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Developers,Engineers,UX/UIDesigners Transparent,reliable,and verified feedback-Extension and website development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59206" y="6231469"/>
            <a:ext cx="2970955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130756" y="6231469"/>
            <a:ext cx="3597400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Target Companies in Egypt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03326" y="6788579"/>
            <a:ext cx="3426835" cy="98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Project Team - Ensure product backlog is prioritized and aligned with project goals. - Backlog refinement, sprint planning, and user story clarification.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757200" y="6788579"/>
            <a:ext cx="3502100" cy="98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I.T and Tech. companies in Egypt -Pilot participants - Usable system with accurate insights on employee feedback - Usability and feedback accuracy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607518" y="8027589"/>
            <a:ext cx="2970955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Manager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3C4C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3C4C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2478203" y="8010318"/>
            <a:ext cx="3804520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3C4C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Browser Extension Platforms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531318" y="8567428"/>
            <a:ext cx="2970955" cy="98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Project Team - (scrum master) - Delivery within scope, budget, and schedule - Planning, execution, risk management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769335" y="8567428"/>
            <a:ext cx="2970955" cy="98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Open Sans"/>
                <a:ea typeface="Open Sans"/>
                <a:cs typeface="Open Sans"/>
                <a:sym typeface="Open Sans"/>
              </a:rPr>
              <a:t>Chrome, Firefox, Safari - Platform providers - Secure and compatible extension - Platform security and performance</a:t>
            </a: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961" y="0"/>
            <a:ext cx="18078079" cy="10287000"/>
          </a:xfrm>
          <a:custGeom>
            <a:avLst/>
            <a:gdLst/>
            <a:ahLst/>
            <a:cxnLst/>
            <a:rect l="l" t="t" r="r" b="b"/>
            <a:pathLst>
              <a:path w="18078079" h="10287000">
                <a:moveTo>
                  <a:pt x="0" y="0"/>
                </a:moveTo>
                <a:lnTo>
                  <a:pt x="18078078" y="0"/>
                </a:lnTo>
                <a:lnTo>
                  <a:pt x="180780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t="-8652" b="-865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604" y="8023716"/>
            <a:ext cx="1005887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Backlog</a:t>
            </a:r>
          </a:p>
        </p:txBody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534" y="581913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2"/>
                </a:lnTo>
                <a:lnTo>
                  <a:pt x="0" y="112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3018" y="1288149"/>
            <a:ext cx="11424524" cy="8729355"/>
          </a:xfrm>
          <a:custGeom>
            <a:avLst/>
            <a:gdLst/>
            <a:ahLst/>
            <a:cxnLst/>
            <a:rect l="l" t="t" r="r" b="b"/>
            <a:pathLst>
              <a:path w="11424524" h="8729355">
                <a:moveTo>
                  <a:pt x="0" y="0"/>
                </a:moveTo>
                <a:lnTo>
                  <a:pt x="11424524" y="0"/>
                </a:lnTo>
                <a:lnTo>
                  <a:pt x="11424524" y="8729354"/>
                </a:lnTo>
                <a:lnTo>
                  <a:pt x="0" y="8729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6" t="-697" r="-763" b="-64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29987" y="-1143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PRODUCT BACKLOG</a:t>
            </a:r>
          </a:p>
        </p:txBody>
      </p:sp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534" y="581913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2"/>
                </a:lnTo>
                <a:lnTo>
                  <a:pt x="0" y="112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29987" y="-1143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PRODUCT BACKLOG</a:t>
            </a:r>
          </a:p>
        </p:txBody>
      </p:sp>
      <p:sp>
        <p:nvSpPr>
          <p:cNvPr id="7" name="Freeform 7"/>
          <p:cNvSpPr/>
          <p:nvPr/>
        </p:nvSpPr>
        <p:spPr>
          <a:xfrm>
            <a:off x="3431738" y="1544809"/>
            <a:ext cx="11424524" cy="1075565"/>
          </a:xfrm>
          <a:custGeom>
            <a:avLst/>
            <a:gdLst/>
            <a:ahLst/>
            <a:cxnLst/>
            <a:rect l="l" t="t" r="r" b="b"/>
            <a:pathLst>
              <a:path w="11424524" h="1075565">
                <a:moveTo>
                  <a:pt x="0" y="0"/>
                </a:moveTo>
                <a:lnTo>
                  <a:pt x="11424524" y="0"/>
                </a:lnTo>
                <a:lnTo>
                  <a:pt x="11424524" y="1075565"/>
                </a:lnTo>
                <a:lnTo>
                  <a:pt x="0" y="1075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6" t="-5121" r="-671" b="-71625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36575" y="2620374"/>
            <a:ext cx="11419687" cy="6848158"/>
          </a:xfrm>
          <a:custGeom>
            <a:avLst/>
            <a:gdLst/>
            <a:ahLst/>
            <a:cxnLst/>
            <a:rect l="l" t="t" r="r" b="b"/>
            <a:pathLst>
              <a:path w="11419687" h="6848158">
                <a:moveTo>
                  <a:pt x="0" y="0"/>
                </a:moveTo>
                <a:lnTo>
                  <a:pt x="11419687" y="0"/>
                </a:lnTo>
                <a:lnTo>
                  <a:pt x="11419687" y="6848158"/>
                </a:lnTo>
                <a:lnTo>
                  <a:pt x="0" y="6848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1" t="-1554" r="-789" b="-1281"/>
            </a:stretch>
          </a:blipFill>
        </p:spPr>
      </p: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3880" y="6546672"/>
            <a:ext cx="590345" cy="357651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5" y="0"/>
                </a:lnTo>
                <a:lnTo>
                  <a:pt x="590345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98036" y="-184027"/>
            <a:ext cx="1269104" cy="1269104"/>
          </a:xfrm>
          <a:custGeom>
            <a:avLst/>
            <a:gdLst/>
            <a:ahLst/>
            <a:cxnLst/>
            <a:rect l="l" t="t" r="r" b="b"/>
            <a:pathLst>
              <a:path w="1269104" h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070637" y="671049"/>
            <a:ext cx="590345" cy="357651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9918" y="10021224"/>
            <a:ext cx="1001509" cy="500755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8816" y="-18402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915017" y="991401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306002" y="6007739"/>
            <a:ext cx="1950207" cy="1245695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4"/>
                </a:lnTo>
                <a:lnTo>
                  <a:pt x="0" y="1245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7198036" y="78485"/>
            <a:ext cx="1397171" cy="263716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16305" y="78485"/>
            <a:ext cx="9308595" cy="1419561"/>
          </a:xfrm>
          <a:custGeom>
            <a:avLst/>
            <a:gdLst/>
            <a:ahLst/>
            <a:cxnLst/>
            <a:rect l="l" t="t" r="r" b="b"/>
            <a:pathLst>
              <a:path w="9308595" h="1419561">
                <a:moveTo>
                  <a:pt x="0" y="0"/>
                </a:moveTo>
                <a:lnTo>
                  <a:pt x="9308595" y="0"/>
                </a:lnTo>
                <a:lnTo>
                  <a:pt x="9308595" y="1419560"/>
                </a:lnTo>
                <a:lnTo>
                  <a:pt x="0" y="14195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991557" y="181762"/>
            <a:ext cx="5953720" cy="1316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4609" b="1" spc="123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EPIC GRAPH </a:t>
            </a:r>
          </a:p>
          <a:p>
            <a:pPr algn="ctr">
              <a:lnSpc>
                <a:spcPts val="5162"/>
              </a:lnSpc>
            </a:pPr>
            <a:r>
              <a:rPr lang="en-US" sz="4609" b="1" spc="123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Insight Scope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855013" y="5680994"/>
            <a:ext cx="2964782" cy="1066800"/>
            <a:chOff x="0" y="0"/>
            <a:chExt cx="780848" cy="2809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0848" cy="280968"/>
            </a:xfrm>
            <a:custGeom>
              <a:avLst/>
              <a:gdLst/>
              <a:ahLst/>
              <a:cxnLst/>
              <a:rect l="l" t="t" r="r" b="b"/>
              <a:pathLst>
                <a:path w="780848" h="280968">
                  <a:moveTo>
                    <a:pt x="585636" y="0"/>
                  </a:moveTo>
                  <a:lnTo>
                    <a:pt x="0" y="0"/>
                  </a:lnTo>
                  <a:lnTo>
                    <a:pt x="0" y="280968"/>
                  </a:lnTo>
                  <a:lnTo>
                    <a:pt x="585636" y="280968"/>
                  </a:lnTo>
                  <a:lnTo>
                    <a:pt x="780848" y="14048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81818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71041" cy="338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b="1" spc="84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Feedback System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15971" y="5680994"/>
            <a:ext cx="2964782" cy="978333"/>
            <a:chOff x="0" y="0"/>
            <a:chExt cx="780848" cy="2576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71041" cy="314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b="1" spc="84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User Profiles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91747" y="5680994"/>
            <a:ext cx="2964782" cy="978333"/>
            <a:chOff x="0" y="0"/>
            <a:chExt cx="780848" cy="2576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35A7C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71041" cy="314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b="1" spc="84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Notifications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80344" y="5680994"/>
            <a:ext cx="2964782" cy="1066800"/>
            <a:chOff x="0" y="0"/>
            <a:chExt cx="780848" cy="2809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80848" cy="280968"/>
            </a:xfrm>
            <a:custGeom>
              <a:avLst/>
              <a:gdLst/>
              <a:ahLst/>
              <a:cxnLst/>
              <a:rect l="l" t="t" r="r" b="b"/>
              <a:pathLst>
                <a:path w="780848" h="280968">
                  <a:moveTo>
                    <a:pt x="585636" y="0"/>
                  </a:moveTo>
                  <a:lnTo>
                    <a:pt x="0" y="0"/>
                  </a:lnTo>
                  <a:lnTo>
                    <a:pt x="0" y="280968"/>
                  </a:lnTo>
                  <a:lnTo>
                    <a:pt x="585636" y="280968"/>
                  </a:lnTo>
                  <a:lnTo>
                    <a:pt x="780848" y="14048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71041" cy="338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b="1" spc="84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Feedback Sharing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2855013" y="6809432"/>
            <a:ext cx="2928601" cy="3312497"/>
            <a:chOff x="0" y="0"/>
            <a:chExt cx="7620000" cy="8618868"/>
          </a:xfrm>
        </p:grpSpPr>
        <p:sp>
          <p:nvSpPr>
            <p:cNvPr id="25" name="Freeform 25"/>
            <p:cNvSpPr/>
            <p:nvPr/>
          </p:nvSpPr>
          <p:spPr>
            <a:xfrm>
              <a:off x="-1270" y="-2540"/>
              <a:ext cx="7623809" cy="8621408"/>
            </a:xfrm>
            <a:custGeom>
              <a:avLst/>
              <a:gdLst/>
              <a:ahLst/>
              <a:cxnLst/>
              <a:rect l="l" t="t" r="r" b="b"/>
              <a:pathLst>
                <a:path w="7623809" h="8621408">
                  <a:moveTo>
                    <a:pt x="3810" y="0"/>
                  </a:moveTo>
                  <a:lnTo>
                    <a:pt x="0" y="7731138"/>
                  </a:lnTo>
                  <a:lnTo>
                    <a:pt x="0" y="8089278"/>
                  </a:lnTo>
                  <a:lnTo>
                    <a:pt x="3591560" y="8091818"/>
                  </a:lnTo>
                  <a:lnTo>
                    <a:pt x="3810000" y="8621408"/>
                  </a:lnTo>
                  <a:lnTo>
                    <a:pt x="4028440" y="8091818"/>
                  </a:lnTo>
                  <a:lnTo>
                    <a:pt x="7620000" y="8094358"/>
                  </a:lnTo>
                  <a:lnTo>
                    <a:pt x="7620000" y="7736218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818181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10800000">
            <a:off x="6215971" y="6809432"/>
            <a:ext cx="2928601" cy="3312497"/>
            <a:chOff x="0" y="0"/>
            <a:chExt cx="7620000" cy="8618868"/>
          </a:xfrm>
        </p:grpSpPr>
        <p:sp>
          <p:nvSpPr>
            <p:cNvPr id="27" name="Freeform 27"/>
            <p:cNvSpPr/>
            <p:nvPr/>
          </p:nvSpPr>
          <p:spPr>
            <a:xfrm>
              <a:off x="-1270" y="-2540"/>
              <a:ext cx="7623809" cy="8621408"/>
            </a:xfrm>
            <a:custGeom>
              <a:avLst/>
              <a:gdLst/>
              <a:ahLst/>
              <a:cxnLst/>
              <a:rect l="l" t="t" r="r" b="b"/>
              <a:pathLst>
                <a:path w="7623809" h="8621408">
                  <a:moveTo>
                    <a:pt x="3810" y="0"/>
                  </a:moveTo>
                  <a:lnTo>
                    <a:pt x="0" y="7731138"/>
                  </a:lnTo>
                  <a:lnTo>
                    <a:pt x="0" y="8089278"/>
                  </a:lnTo>
                  <a:lnTo>
                    <a:pt x="3591560" y="8091818"/>
                  </a:lnTo>
                  <a:lnTo>
                    <a:pt x="3810000" y="8621408"/>
                  </a:lnTo>
                  <a:lnTo>
                    <a:pt x="4028440" y="8091818"/>
                  </a:lnTo>
                  <a:lnTo>
                    <a:pt x="7620000" y="8094358"/>
                  </a:lnTo>
                  <a:lnTo>
                    <a:pt x="7620000" y="7736218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800000">
            <a:off x="9391747" y="6809432"/>
            <a:ext cx="2928601" cy="3312497"/>
            <a:chOff x="0" y="0"/>
            <a:chExt cx="7620000" cy="8618868"/>
          </a:xfrm>
        </p:grpSpPr>
        <p:sp>
          <p:nvSpPr>
            <p:cNvPr id="29" name="Freeform 29"/>
            <p:cNvSpPr/>
            <p:nvPr/>
          </p:nvSpPr>
          <p:spPr>
            <a:xfrm>
              <a:off x="-1270" y="-2540"/>
              <a:ext cx="7623809" cy="8621408"/>
            </a:xfrm>
            <a:custGeom>
              <a:avLst/>
              <a:gdLst/>
              <a:ahLst/>
              <a:cxnLst/>
              <a:rect l="l" t="t" r="r" b="b"/>
              <a:pathLst>
                <a:path w="7623809" h="8621408">
                  <a:moveTo>
                    <a:pt x="3810" y="0"/>
                  </a:moveTo>
                  <a:lnTo>
                    <a:pt x="0" y="7731138"/>
                  </a:lnTo>
                  <a:lnTo>
                    <a:pt x="0" y="8089278"/>
                  </a:lnTo>
                  <a:lnTo>
                    <a:pt x="3591560" y="8091818"/>
                  </a:lnTo>
                  <a:lnTo>
                    <a:pt x="3810000" y="8621408"/>
                  </a:lnTo>
                  <a:lnTo>
                    <a:pt x="4028440" y="8091818"/>
                  </a:lnTo>
                  <a:lnTo>
                    <a:pt x="7620000" y="8094358"/>
                  </a:lnTo>
                  <a:lnTo>
                    <a:pt x="7620000" y="7736218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10800000">
            <a:off x="12680344" y="6809432"/>
            <a:ext cx="2928601" cy="3312497"/>
            <a:chOff x="0" y="0"/>
            <a:chExt cx="7620000" cy="8618868"/>
          </a:xfrm>
        </p:grpSpPr>
        <p:sp>
          <p:nvSpPr>
            <p:cNvPr id="31" name="Freeform 31"/>
            <p:cNvSpPr/>
            <p:nvPr/>
          </p:nvSpPr>
          <p:spPr>
            <a:xfrm>
              <a:off x="-1270" y="-2540"/>
              <a:ext cx="7623809" cy="8621408"/>
            </a:xfrm>
            <a:custGeom>
              <a:avLst/>
              <a:gdLst/>
              <a:ahLst/>
              <a:cxnLst/>
              <a:rect l="l" t="t" r="r" b="b"/>
              <a:pathLst>
                <a:path w="7623809" h="8621408">
                  <a:moveTo>
                    <a:pt x="3810" y="0"/>
                  </a:moveTo>
                  <a:lnTo>
                    <a:pt x="0" y="7731138"/>
                  </a:lnTo>
                  <a:lnTo>
                    <a:pt x="0" y="8089278"/>
                  </a:lnTo>
                  <a:lnTo>
                    <a:pt x="3591560" y="8091818"/>
                  </a:lnTo>
                  <a:lnTo>
                    <a:pt x="3810000" y="8621408"/>
                  </a:lnTo>
                  <a:lnTo>
                    <a:pt x="4028440" y="8091818"/>
                  </a:lnTo>
                  <a:lnTo>
                    <a:pt x="7620000" y="8094358"/>
                  </a:lnTo>
                  <a:lnTo>
                    <a:pt x="7620000" y="7736218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3072551" y="7122190"/>
            <a:ext cx="2711063" cy="332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 spc="5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1-user,verified feedback on companies</a:t>
            </a:r>
          </a:p>
          <a:p>
            <a:pPr algn="ctr">
              <a:lnSpc>
                <a:spcPts val="2660"/>
              </a:lnSpc>
            </a:pPr>
            <a:r>
              <a:rPr lang="en-US" sz="1900" b="1" spc="5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2-company,verified feedback on potential employees.</a:t>
            </a:r>
          </a:p>
          <a:p>
            <a:pPr algn="ctr">
              <a:lnSpc>
                <a:spcPts val="2660"/>
              </a:lnSpc>
            </a:pPr>
            <a:r>
              <a:rPr lang="en-US" sz="1900" b="1" spc="5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3-user,browser extension to work on LinkedIn.</a:t>
            </a:r>
          </a:p>
          <a:p>
            <a:pPr marL="0" lvl="0" indent="0" algn="ctr">
              <a:lnSpc>
                <a:spcPts val="2660"/>
              </a:lnSpc>
            </a:pPr>
            <a:endParaRPr lang="en-US" sz="1900" b="1" spc="57">
              <a:solidFill>
                <a:srgbClr val="FFFFF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410998" y="7207594"/>
            <a:ext cx="2574726" cy="265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 spc="5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1-user,create a profile</a:t>
            </a:r>
          </a:p>
          <a:p>
            <a:pPr algn="ctr">
              <a:lnSpc>
                <a:spcPts val="2660"/>
              </a:lnSpc>
            </a:pPr>
            <a:r>
              <a:rPr lang="en-US" sz="1900" b="1" spc="5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2-company,respond to employee reviews.</a:t>
            </a:r>
          </a:p>
          <a:p>
            <a:pPr algn="ctr">
              <a:lnSpc>
                <a:spcPts val="2660"/>
              </a:lnSpc>
            </a:pPr>
            <a:r>
              <a:rPr lang="en-US" sz="1900" b="1" spc="5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3-company,track my company’s reputation.</a:t>
            </a:r>
          </a:p>
          <a:p>
            <a:pPr marL="0" lvl="0" indent="0" algn="l">
              <a:lnSpc>
                <a:spcPts val="2660"/>
              </a:lnSpc>
            </a:pPr>
            <a:endParaRPr lang="en-US" sz="1900" b="1" spc="57">
              <a:solidFill>
                <a:srgbClr val="FFFFF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856935" y="7131715"/>
            <a:ext cx="1998225" cy="299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 spc="5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1- user, receive notifications on new feedback</a:t>
            </a:r>
          </a:p>
          <a:p>
            <a:pPr algn="ctr">
              <a:lnSpc>
                <a:spcPts val="2660"/>
              </a:lnSpc>
            </a:pPr>
            <a:r>
              <a:rPr lang="en-US" sz="1900" b="1" spc="5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2-company, respond to feedback</a:t>
            </a:r>
          </a:p>
          <a:p>
            <a:pPr algn="ctr">
              <a:lnSpc>
                <a:spcPts val="2660"/>
              </a:lnSpc>
            </a:pPr>
            <a:r>
              <a:rPr lang="en-US" sz="1900" b="1" spc="5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3-user,filter feedback</a:t>
            </a:r>
          </a:p>
          <a:p>
            <a:pPr marL="0" lvl="0" indent="0" algn="ctr">
              <a:lnSpc>
                <a:spcPts val="2660"/>
              </a:lnSpc>
            </a:pPr>
            <a:endParaRPr lang="en-US" sz="1900" b="1" spc="57">
              <a:solidFill>
                <a:srgbClr val="FFFFF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6546950" y="7365122"/>
            <a:ext cx="199822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u="none" spc="7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Place </a:t>
            </a:r>
          </a:p>
          <a:p>
            <a:pPr marL="0" lvl="0" indent="0" algn="ctr">
              <a:lnSpc>
                <a:spcPts val="3640"/>
              </a:lnSpc>
            </a:pPr>
            <a:r>
              <a:rPr lang="en-US" sz="2600" u="none" spc="7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order!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45532" y="7207594"/>
            <a:ext cx="1998225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1- user, share feedback and profiles </a:t>
            </a:r>
          </a:p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2-handle more users</a:t>
            </a:r>
          </a:p>
          <a:p>
            <a:pPr marL="0" lvl="0" indent="0" algn="ctr">
              <a:lnSpc>
                <a:spcPts val="2800"/>
              </a:lnSpc>
            </a:pPr>
            <a:endParaRPr lang="en-US" sz="2000" spc="6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2659705" y="1651899"/>
            <a:ext cx="12652040" cy="4010045"/>
          </a:xfrm>
          <a:custGeom>
            <a:avLst/>
            <a:gdLst/>
            <a:ahLst/>
            <a:cxnLst/>
            <a:rect l="l" t="t" r="r" b="b"/>
            <a:pathLst>
              <a:path w="12652040" h="4010045">
                <a:moveTo>
                  <a:pt x="0" y="0"/>
                </a:moveTo>
                <a:lnTo>
                  <a:pt x="12652040" y="0"/>
                </a:lnTo>
                <a:lnTo>
                  <a:pt x="12652040" y="4010045"/>
                </a:lnTo>
                <a:lnTo>
                  <a:pt x="0" y="40100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4738"/>
            </a:stretch>
          </a:blipFill>
        </p:spPr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534" y="581913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2"/>
                </a:lnTo>
                <a:lnTo>
                  <a:pt x="0" y="112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1185" y="815542"/>
            <a:ext cx="15455849" cy="8442758"/>
          </a:xfrm>
          <a:custGeom>
            <a:avLst/>
            <a:gdLst/>
            <a:ahLst/>
            <a:cxnLst/>
            <a:rect l="l" t="t" r="r" b="b"/>
            <a:pathLst>
              <a:path w="15455849" h="8442758">
                <a:moveTo>
                  <a:pt x="0" y="0"/>
                </a:moveTo>
                <a:lnTo>
                  <a:pt x="15455850" y="0"/>
                </a:lnTo>
                <a:lnTo>
                  <a:pt x="15455850" y="8442758"/>
                </a:lnTo>
                <a:lnTo>
                  <a:pt x="0" y="8442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24816" y="7282862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7196862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5585" y="3746347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5673" y="1781679"/>
            <a:ext cx="4858805" cy="647719"/>
            <a:chOff x="0" y="0"/>
            <a:chExt cx="1279685" cy="170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685" cy="170593"/>
            </a:xfrm>
            <a:custGeom>
              <a:avLst/>
              <a:gdLst/>
              <a:ahLst/>
              <a:cxnLst/>
              <a:rect l="l" t="t" r="r" b="b"/>
              <a:pathLst>
                <a:path w="1279685" h="170593">
                  <a:moveTo>
                    <a:pt x="0" y="0"/>
                  </a:moveTo>
                  <a:lnTo>
                    <a:pt x="1279685" y="0"/>
                  </a:lnTo>
                  <a:lnTo>
                    <a:pt x="1279685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685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Sprint Duration (2 weeks)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06999" y="1781679"/>
            <a:ext cx="3417453" cy="647719"/>
            <a:chOff x="0" y="0"/>
            <a:chExt cx="900070" cy="170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070" cy="170593"/>
            </a:xfrm>
            <a:custGeom>
              <a:avLst/>
              <a:gdLst/>
              <a:ahLst/>
              <a:cxnLst/>
              <a:rect l="l" t="t" r="r" b="b"/>
              <a:pathLst>
                <a:path w="900070" h="170593">
                  <a:moveTo>
                    <a:pt x="0" y="0"/>
                  </a:moveTo>
                  <a:lnTo>
                    <a:pt x="900070" y="0"/>
                  </a:lnTo>
                  <a:lnTo>
                    <a:pt x="900070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00070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Deliverables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06999" y="5433051"/>
            <a:ext cx="3474003" cy="647719"/>
            <a:chOff x="0" y="0"/>
            <a:chExt cx="914964" cy="1705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Cost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162475" y="4216488"/>
            <a:ext cx="1227925" cy="1209598"/>
          </a:xfrm>
          <a:custGeom>
            <a:avLst/>
            <a:gdLst/>
            <a:ahLst/>
            <a:cxnLst/>
            <a:rect l="l" t="t" r="r" b="b"/>
            <a:pathLst>
              <a:path w="1227925" h="1209598">
                <a:moveTo>
                  <a:pt x="0" y="0"/>
                </a:moveTo>
                <a:lnTo>
                  <a:pt x="1227925" y="0"/>
                </a:lnTo>
                <a:lnTo>
                  <a:pt x="1227925" y="1209598"/>
                </a:lnTo>
                <a:lnTo>
                  <a:pt x="0" y="1209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876" t="-17274" r="-22030" b="-34965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515941" y="7687987"/>
            <a:ext cx="1256118" cy="1256118"/>
          </a:xfrm>
          <a:custGeom>
            <a:avLst/>
            <a:gdLst/>
            <a:ahLst/>
            <a:cxnLst/>
            <a:rect l="l" t="t" r="r" b="b"/>
            <a:pathLst>
              <a:path w="1256118" h="1256118">
                <a:moveTo>
                  <a:pt x="0" y="0"/>
                </a:moveTo>
                <a:lnTo>
                  <a:pt x="1256118" y="0"/>
                </a:lnTo>
                <a:lnTo>
                  <a:pt x="1256118" y="1256118"/>
                </a:lnTo>
                <a:lnTo>
                  <a:pt x="0" y="1256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987851" y="1781679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Total Tasks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3835576" y="3518543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367746" y="3944578"/>
            <a:ext cx="1163499" cy="1386297"/>
          </a:xfrm>
          <a:custGeom>
            <a:avLst/>
            <a:gdLst/>
            <a:ahLst/>
            <a:cxnLst/>
            <a:rect l="l" t="t" r="r" b="b"/>
            <a:pathLst>
              <a:path w="1163499" h="1386297">
                <a:moveTo>
                  <a:pt x="0" y="0"/>
                </a:moveTo>
                <a:lnTo>
                  <a:pt x="1163500" y="0"/>
                </a:lnTo>
                <a:lnTo>
                  <a:pt x="1163500" y="1386297"/>
                </a:lnTo>
                <a:lnTo>
                  <a:pt x="0" y="13862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678" t="-33243" r="-48499" b="-31405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814769" y="162982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SPRINT 01 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4734" y="2620730"/>
            <a:ext cx="3360904" cy="6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Start date: 12/09/24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End date: 03/10/24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86088" y="3506095"/>
            <a:ext cx="7443064" cy="186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010" b="1" spc="19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user stories:</a:t>
            </a:r>
          </a:p>
          <a:p>
            <a:pPr marL="434050" lvl="1" indent="-217025" algn="l">
              <a:lnSpc>
                <a:spcPts val="2010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Verified feedback on companies</a:t>
            </a:r>
          </a:p>
          <a:p>
            <a:pPr algn="l">
              <a:lnSpc>
                <a:spcPts val="2010"/>
              </a:lnSpc>
            </a:pPr>
            <a:endParaRPr lang="en-US" sz="2010" spc="197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34050" lvl="1" indent="-217025" algn="l">
              <a:lnSpc>
                <a:spcPts val="2010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access to verified feedback on potential employees.</a:t>
            </a:r>
          </a:p>
          <a:p>
            <a:pPr marL="434050" lvl="1" indent="-217025" algn="l">
              <a:lnSpc>
                <a:spcPts val="2010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browser extension to work on LinkedIn for easy feedback access.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63548" y="6452245"/>
            <a:ext cx="3360904" cy="33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395,000 EGP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68583" y="2620730"/>
            <a:ext cx="1112538" cy="33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010" b="1" spc="19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11 Task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20885" y="2768447"/>
            <a:ext cx="5373469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b="1" spc="391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Feedback System</a:t>
            </a: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78571" y="804799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2537" y="3714419"/>
            <a:ext cx="1268865" cy="1507231"/>
            <a:chOff x="0" y="0"/>
            <a:chExt cx="486157" cy="577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6157" cy="577485"/>
            </a:xfrm>
            <a:custGeom>
              <a:avLst/>
              <a:gdLst/>
              <a:ahLst/>
              <a:cxnLst/>
              <a:rect l="l" t="t" r="r" b="b"/>
              <a:pathLst>
                <a:path w="486157" h="577485">
                  <a:moveTo>
                    <a:pt x="0" y="0"/>
                  </a:moveTo>
                  <a:lnTo>
                    <a:pt x="486157" y="0"/>
                  </a:lnTo>
                  <a:lnTo>
                    <a:pt x="486157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486157" cy="596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6374" y="2371289"/>
            <a:ext cx="11019963" cy="754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5"/>
              </a:lnSpc>
            </a:pPr>
            <a:r>
              <a:rPr lang="en-US" sz="3213" spc="314">
                <a:solidFill>
                  <a:srgbClr val="231F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Verified Insights for Smarter Hiring</a:t>
            </a:r>
          </a:p>
          <a:p>
            <a:pPr algn="l">
              <a:lnSpc>
                <a:spcPts val="985"/>
              </a:lnSpc>
            </a:pPr>
            <a:endParaRPr lang="en-US" sz="3213" spc="314">
              <a:solidFill>
                <a:srgbClr val="231F2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3883"/>
              </a:lnSpc>
            </a:pPr>
            <a:r>
              <a:rPr lang="en-US" sz="2813" b="1" spc="275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Content:</a:t>
            </a:r>
          </a:p>
          <a:p>
            <a:pPr marL="607541" lvl="1" indent="-303771" algn="l">
              <a:lnSpc>
                <a:spcPts val="3883"/>
              </a:lnSpc>
              <a:buFont typeface="Arial"/>
              <a:buChar char="•"/>
            </a:pPr>
            <a:r>
              <a:rPr lang="en-US" sz="2813" b="1" spc="275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Problem: Employment platforms like LinkedIn and Indeed rely on self-praise, offering biased or incomplete information about companies and candidates.</a:t>
            </a:r>
          </a:p>
          <a:p>
            <a:pPr algn="l">
              <a:lnSpc>
                <a:spcPts val="3883"/>
              </a:lnSpc>
            </a:pPr>
            <a:endParaRPr lang="en-US" sz="2813" b="1" spc="275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07541" lvl="1" indent="-303771" algn="l">
              <a:lnSpc>
                <a:spcPts val="3883"/>
              </a:lnSpc>
              <a:buFont typeface="Arial"/>
              <a:buChar char="•"/>
            </a:pPr>
            <a:r>
              <a:rPr lang="en-US" sz="2813" b="1" spc="275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Solution: InsightScope delivers verified,  insights on companies and employees, empowering job seekers and employers to make data-driven decisions.</a:t>
            </a:r>
          </a:p>
          <a:p>
            <a:pPr algn="l">
              <a:lnSpc>
                <a:spcPts val="3883"/>
              </a:lnSpc>
            </a:pPr>
            <a:endParaRPr lang="en-US" sz="2813" b="1" spc="275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07541" lvl="1" indent="-303771" algn="l">
              <a:lnSpc>
                <a:spcPts val="3883"/>
              </a:lnSpc>
              <a:spcBef>
                <a:spcPct val="0"/>
              </a:spcBef>
              <a:buFont typeface="Arial"/>
              <a:buChar char="•"/>
            </a:pPr>
            <a:r>
              <a:rPr lang="en-US" sz="2813" b="1" spc="275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Value Proposition: Revolutionizes hiring and job-seeking with transparent, reliable feedback.</a:t>
            </a:r>
          </a:p>
          <a:p>
            <a:pPr marL="0" lvl="0" indent="0" algn="l">
              <a:lnSpc>
                <a:spcPts val="3883"/>
              </a:lnSpc>
              <a:spcBef>
                <a:spcPct val="0"/>
              </a:spcBef>
            </a:pPr>
            <a:endParaRPr lang="en-US" sz="2813" b="1" spc="275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2764001" y="780864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18763" y="-307685"/>
            <a:ext cx="5069602" cy="10902370"/>
          </a:xfrm>
          <a:custGeom>
            <a:avLst/>
            <a:gdLst/>
            <a:ahLst/>
            <a:cxnLst/>
            <a:rect l="l" t="t" r="r" b="b"/>
            <a:pathLst>
              <a:path w="5069602" h="10902370">
                <a:moveTo>
                  <a:pt x="0" y="0"/>
                </a:moveTo>
                <a:lnTo>
                  <a:pt x="5069602" y="0"/>
                </a:lnTo>
                <a:lnTo>
                  <a:pt x="5069602" y="10902370"/>
                </a:lnTo>
                <a:lnTo>
                  <a:pt x="0" y="10902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6781" y="503718"/>
            <a:ext cx="11134539" cy="145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1"/>
              </a:lnSpc>
            </a:pPr>
            <a:r>
              <a:rPr lang="en-US" sz="8682" b="1" spc="85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PROJECT OVERVIEW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22537" y="2169945"/>
            <a:ext cx="9451733" cy="0"/>
          </a:xfrm>
          <a:prstGeom prst="line">
            <a:avLst/>
          </a:prstGeom>
          <a:ln w="38100" cap="flat">
            <a:solidFill>
              <a:srgbClr val="EFEFE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534" y="581913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2"/>
                </a:lnTo>
                <a:lnTo>
                  <a:pt x="0" y="112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2021" y="1607970"/>
            <a:ext cx="7522042" cy="7262752"/>
          </a:xfrm>
          <a:custGeom>
            <a:avLst/>
            <a:gdLst/>
            <a:ahLst/>
            <a:cxnLst/>
            <a:rect l="l" t="t" r="r" b="b"/>
            <a:pathLst>
              <a:path w="7522042" h="7262752">
                <a:moveTo>
                  <a:pt x="0" y="0"/>
                </a:moveTo>
                <a:lnTo>
                  <a:pt x="7522042" y="0"/>
                </a:lnTo>
                <a:lnTo>
                  <a:pt x="7522042" y="7262752"/>
                </a:lnTo>
                <a:lnTo>
                  <a:pt x="0" y="7262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729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7442" y="-123825"/>
            <a:ext cx="14086657" cy="1150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1"/>
              </a:lnSpc>
            </a:pPr>
            <a:r>
              <a:rPr lang="en-US" sz="6747" b="1" spc="3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TASK DEPENDENCIES FOR SPRINT 1</a:t>
            </a:r>
          </a:p>
        </p:txBody>
      </p:sp>
      <p:sp>
        <p:nvSpPr>
          <p:cNvPr id="8" name="Freeform 8"/>
          <p:cNvSpPr/>
          <p:nvPr/>
        </p:nvSpPr>
        <p:spPr>
          <a:xfrm>
            <a:off x="9257615" y="2254663"/>
            <a:ext cx="7522042" cy="5313580"/>
          </a:xfrm>
          <a:custGeom>
            <a:avLst/>
            <a:gdLst/>
            <a:ahLst/>
            <a:cxnLst/>
            <a:rect l="l" t="t" r="r" b="b"/>
            <a:pathLst>
              <a:path w="7522042" h="5313580">
                <a:moveTo>
                  <a:pt x="0" y="0"/>
                </a:moveTo>
                <a:lnTo>
                  <a:pt x="7522042" y="0"/>
                </a:lnTo>
                <a:lnTo>
                  <a:pt x="7522042" y="5313580"/>
                </a:lnTo>
                <a:lnTo>
                  <a:pt x="0" y="531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64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57615" y="1607970"/>
            <a:ext cx="7522042" cy="646693"/>
          </a:xfrm>
          <a:custGeom>
            <a:avLst/>
            <a:gdLst/>
            <a:ahLst/>
            <a:cxnLst/>
            <a:rect l="l" t="t" r="r" b="b"/>
            <a:pathLst>
              <a:path w="7522042" h="646693">
                <a:moveTo>
                  <a:pt x="0" y="0"/>
                </a:moveTo>
                <a:lnTo>
                  <a:pt x="7522042" y="0"/>
                </a:lnTo>
                <a:lnTo>
                  <a:pt x="7522042" y="646693"/>
                </a:lnTo>
                <a:lnTo>
                  <a:pt x="0" y="646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842638"/>
            </a:stretch>
          </a:blipFill>
        </p:spPr>
      </p: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534" y="581913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2"/>
                </a:lnTo>
                <a:lnTo>
                  <a:pt x="0" y="112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8810" y="2723952"/>
            <a:ext cx="17742389" cy="5559921"/>
          </a:xfrm>
          <a:custGeom>
            <a:avLst/>
            <a:gdLst/>
            <a:ahLst/>
            <a:cxnLst/>
            <a:rect l="l" t="t" r="r" b="b"/>
            <a:pathLst>
              <a:path w="17742389" h="5559921">
                <a:moveTo>
                  <a:pt x="0" y="0"/>
                </a:moveTo>
                <a:lnTo>
                  <a:pt x="17742389" y="0"/>
                </a:lnTo>
                <a:lnTo>
                  <a:pt x="17742389" y="5559921"/>
                </a:lnTo>
                <a:lnTo>
                  <a:pt x="0" y="5559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910" t="-33972" r="-15818" b="-1453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31122" y="-1143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RESOURCE SHEET</a:t>
            </a:r>
          </a:p>
        </p:txBody>
      </p:sp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534" y="581913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2"/>
                </a:lnTo>
                <a:lnTo>
                  <a:pt x="0" y="112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8920" y="1488365"/>
            <a:ext cx="14758142" cy="7637338"/>
          </a:xfrm>
          <a:custGeom>
            <a:avLst/>
            <a:gdLst/>
            <a:ahLst/>
            <a:cxnLst/>
            <a:rect l="l" t="t" r="r" b="b"/>
            <a:pathLst>
              <a:path w="14758142" h="7637338">
                <a:moveTo>
                  <a:pt x="0" y="0"/>
                </a:moveTo>
                <a:lnTo>
                  <a:pt x="14758142" y="0"/>
                </a:lnTo>
                <a:lnTo>
                  <a:pt x="14758142" y="7637339"/>
                </a:lnTo>
                <a:lnTo>
                  <a:pt x="0" y="7637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40647" y="-1143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GHANT CHART BASELINE</a:t>
            </a:r>
          </a:p>
        </p:txBody>
      </p: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00663"/>
            <a:ext cx="4336038" cy="4083655"/>
            <a:chOff x="0" y="0"/>
            <a:chExt cx="5781384" cy="5444874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5781384" cy="4546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55"/>
                </a:lnSpc>
              </a:pPr>
              <a:r>
                <a:rPr lang="en-US" sz="4868" b="1" spc="-97">
                  <a:solidFill>
                    <a:srgbClr val="00000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Risk Assessment Matrix for InsightScope</a:t>
              </a:r>
            </a:p>
            <a:p>
              <a:pPr marL="0" lvl="0" indent="0" algn="l">
                <a:lnSpc>
                  <a:spcPts val="5355"/>
                </a:lnSpc>
                <a:spcBef>
                  <a:spcPct val="0"/>
                </a:spcBef>
              </a:pPr>
              <a:endParaRPr lang="en-US" sz="4868" b="1" spc="-97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980107"/>
              <a:ext cx="5781384" cy="464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8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288000" y="783058"/>
            <a:ext cx="6916016" cy="10553793"/>
            <a:chOff x="0" y="0"/>
            <a:chExt cx="1821502" cy="277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1502" cy="2779600"/>
            </a:xfrm>
            <a:custGeom>
              <a:avLst/>
              <a:gdLst/>
              <a:ahLst/>
              <a:cxnLst/>
              <a:rect l="l" t="t" r="r" b="b"/>
              <a:pathLst>
                <a:path w="1821502" h="2779600">
                  <a:moveTo>
                    <a:pt x="0" y="0"/>
                  </a:moveTo>
                  <a:lnTo>
                    <a:pt x="1821502" y="0"/>
                  </a:lnTo>
                  <a:lnTo>
                    <a:pt x="1821502" y="2779600"/>
                  </a:lnTo>
                  <a:lnTo>
                    <a:pt x="0" y="277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1502" cy="281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21788" y="435850"/>
            <a:ext cx="13400206" cy="8532546"/>
            <a:chOff x="0" y="0"/>
            <a:chExt cx="3166443" cy="20162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66443" cy="2016224"/>
            </a:xfrm>
            <a:custGeom>
              <a:avLst/>
              <a:gdLst/>
              <a:ahLst/>
              <a:cxnLst/>
              <a:rect l="l" t="t" r="r" b="b"/>
              <a:pathLst>
                <a:path w="3166443" h="2016224">
                  <a:moveTo>
                    <a:pt x="2963243" y="0"/>
                  </a:moveTo>
                  <a:cubicBezTo>
                    <a:pt x="3075468" y="0"/>
                    <a:pt x="3166443" y="451347"/>
                    <a:pt x="3166443" y="1008112"/>
                  </a:cubicBezTo>
                  <a:cubicBezTo>
                    <a:pt x="3166443" y="1564877"/>
                    <a:pt x="3075468" y="2016224"/>
                    <a:pt x="2963243" y="2016224"/>
                  </a:cubicBezTo>
                  <a:lnTo>
                    <a:pt x="203200" y="2016224"/>
                  </a:lnTo>
                  <a:cubicBezTo>
                    <a:pt x="90976" y="2016224"/>
                    <a:pt x="0" y="1564877"/>
                    <a:pt x="0" y="1008112"/>
                  </a:cubicBezTo>
                  <a:cubicBezTo>
                    <a:pt x="0" y="4513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166443" cy="207337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968563" y="-592850"/>
            <a:ext cx="9550243" cy="9851150"/>
          </a:xfrm>
          <a:custGeom>
            <a:avLst/>
            <a:gdLst/>
            <a:ahLst/>
            <a:cxnLst/>
            <a:rect l="l" t="t" r="r" b="b"/>
            <a:pathLst>
              <a:path w="9550243" h="9851150">
                <a:moveTo>
                  <a:pt x="0" y="0"/>
                </a:moveTo>
                <a:lnTo>
                  <a:pt x="9550243" y="0"/>
                </a:lnTo>
                <a:lnTo>
                  <a:pt x="9550243" y="9851150"/>
                </a:lnTo>
                <a:lnTo>
                  <a:pt x="0" y="985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91" b="-33933"/>
            </a:stretch>
          </a:blipFill>
        </p:spPr>
      </p:sp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225" y="2939946"/>
            <a:ext cx="5374564" cy="4407041"/>
            <a:chOff x="0" y="0"/>
            <a:chExt cx="7166085" cy="587605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7166085" cy="4801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Daily Standup Report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328897"/>
              <a:ext cx="716608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54343" y="421108"/>
            <a:ext cx="4604957" cy="1771307"/>
            <a:chOff x="0" y="0"/>
            <a:chExt cx="1088143" cy="4185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8143" cy="418557"/>
            </a:xfrm>
            <a:custGeom>
              <a:avLst/>
              <a:gdLst/>
              <a:ahLst/>
              <a:cxnLst/>
              <a:rect l="l" t="t" r="r" b="b"/>
              <a:pathLst>
                <a:path w="1088143" h="418557">
                  <a:moveTo>
                    <a:pt x="884943" y="0"/>
                  </a:moveTo>
                  <a:cubicBezTo>
                    <a:pt x="997167" y="0"/>
                    <a:pt x="1088143" y="93697"/>
                    <a:pt x="1088143" y="209278"/>
                  </a:cubicBezTo>
                  <a:cubicBezTo>
                    <a:pt x="1088143" y="324859"/>
                    <a:pt x="997167" y="418557"/>
                    <a:pt x="884943" y="418557"/>
                  </a:cubicBezTo>
                  <a:lnTo>
                    <a:pt x="203200" y="418557"/>
                  </a:lnTo>
                  <a:cubicBezTo>
                    <a:pt x="90976" y="418557"/>
                    <a:pt x="0" y="324859"/>
                    <a:pt x="0" y="209278"/>
                  </a:cubicBezTo>
                  <a:cubicBezTo>
                    <a:pt x="0" y="9369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88143" cy="47570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Project: InsightScope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60602" y="8218558"/>
            <a:ext cx="4604957" cy="1719861"/>
            <a:chOff x="0" y="0"/>
            <a:chExt cx="108814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8143" cy="406400"/>
            </a:xfrm>
            <a:custGeom>
              <a:avLst/>
              <a:gdLst/>
              <a:ahLst/>
              <a:cxnLst/>
              <a:rect l="l" t="t" r="r" b="b"/>
              <a:pathLst>
                <a:path w="1088143" h="406400">
                  <a:moveTo>
                    <a:pt x="884943" y="0"/>
                  </a:moveTo>
                  <a:cubicBezTo>
                    <a:pt x="997167" y="0"/>
                    <a:pt x="1088143" y="90976"/>
                    <a:pt x="1088143" y="203200"/>
                  </a:cubicBezTo>
                  <a:cubicBezTo>
                    <a:pt x="1088143" y="315424"/>
                    <a:pt x="997167" y="406400"/>
                    <a:pt x="8849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88143" cy="463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Quality Assurance (QA)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06233" y="4311518"/>
            <a:ext cx="4643118" cy="1719861"/>
            <a:chOff x="0" y="0"/>
            <a:chExt cx="109716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7160" cy="406400"/>
            </a:xfrm>
            <a:custGeom>
              <a:avLst/>
              <a:gdLst/>
              <a:ahLst/>
              <a:cxnLst/>
              <a:rect l="l" t="t" r="r" b="b"/>
              <a:pathLst>
                <a:path w="1097160" h="406400">
                  <a:moveTo>
                    <a:pt x="893960" y="0"/>
                  </a:moveTo>
                  <a:cubicBezTo>
                    <a:pt x="1006184" y="0"/>
                    <a:pt x="1097160" y="90976"/>
                    <a:pt x="1097160" y="203200"/>
                  </a:cubicBezTo>
                  <a:cubicBezTo>
                    <a:pt x="1097160" y="315424"/>
                    <a:pt x="1006184" y="406400"/>
                    <a:pt x="8939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97160" cy="463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 UI/UX Designer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24466" y="383008"/>
            <a:ext cx="4604957" cy="1719861"/>
            <a:chOff x="0" y="0"/>
            <a:chExt cx="1088143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8143" cy="406400"/>
            </a:xfrm>
            <a:custGeom>
              <a:avLst/>
              <a:gdLst/>
              <a:ahLst/>
              <a:cxnLst/>
              <a:rect l="l" t="t" r="r" b="b"/>
              <a:pathLst>
                <a:path w="1088143" h="406400">
                  <a:moveTo>
                    <a:pt x="884943" y="0"/>
                  </a:moveTo>
                  <a:cubicBezTo>
                    <a:pt x="997167" y="0"/>
                    <a:pt x="1088143" y="90976"/>
                    <a:pt x="1088143" y="203200"/>
                  </a:cubicBezTo>
                  <a:cubicBezTo>
                    <a:pt x="1088143" y="315424"/>
                    <a:pt x="997167" y="406400"/>
                    <a:pt x="8849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88143" cy="463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Date: 26-9-2024  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95259" y="2392440"/>
            <a:ext cx="4604957" cy="1719861"/>
            <a:chOff x="0" y="0"/>
            <a:chExt cx="1088143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88143" cy="406400"/>
            </a:xfrm>
            <a:custGeom>
              <a:avLst/>
              <a:gdLst/>
              <a:ahLst/>
              <a:cxnLst/>
              <a:rect l="l" t="t" r="r" b="b"/>
              <a:pathLst>
                <a:path w="1088143" h="406400">
                  <a:moveTo>
                    <a:pt x="884943" y="0"/>
                  </a:moveTo>
                  <a:cubicBezTo>
                    <a:pt x="997167" y="0"/>
                    <a:pt x="1088143" y="90976"/>
                    <a:pt x="1088143" y="203200"/>
                  </a:cubicBezTo>
                  <a:cubicBezTo>
                    <a:pt x="1088143" y="315424"/>
                    <a:pt x="997167" y="406400"/>
                    <a:pt x="8849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88143" cy="463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Attendees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22441" y="4264485"/>
            <a:ext cx="4643118" cy="1719861"/>
            <a:chOff x="0" y="0"/>
            <a:chExt cx="109716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7160" cy="406400"/>
            </a:xfrm>
            <a:custGeom>
              <a:avLst/>
              <a:gdLst/>
              <a:ahLst/>
              <a:cxnLst/>
              <a:rect l="l" t="t" r="r" b="b"/>
              <a:pathLst>
                <a:path w="1097160" h="406400">
                  <a:moveTo>
                    <a:pt x="893960" y="0"/>
                  </a:moveTo>
                  <a:cubicBezTo>
                    <a:pt x="1006184" y="0"/>
                    <a:pt x="1097160" y="90976"/>
                    <a:pt x="1097160" y="203200"/>
                  </a:cubicBezTo>
                  <a:cubicBezTo>
                    <a:pt x="1097160" y="315424"/>
                    <a:pt x="1006184" y="406400"/>
                    <a:pt x="8939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97160" cy="463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Product Manager (PM)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60602" y="6241522"/>
            <a:ext cx="4604957" cy="1719861"/>
            <a:chOff x="0" y="0"/>
            <a:chExt cx="1088143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8143" cy="406400"/>
            </a:xfrm>
            <a:custGeom>
              <a:avLst/>
              <a:gdLst/>
              <a:ahLst/>
              <a:cxnLst/>
              <a:rect l="l" t="t" r="r" b="b"/>
              <a:pathLst>
                <a:path w="1088143" h="406400">
                  <a:moveTo>
                    <a:pt x="884943" y="0"/>
                  </a:moveTo>
                  <a:cubicBezTo>
                    <a:pt x="997167" y="0"/>
                    <a:pt x="1088143" y="90976"/>
                    <a:pt x="1088143" y="203200"/>
                  </a:cubicBezTo>
                  <a:cubicBezTo>
                    <a:pt x="1088143" y="315424"/>
                    <a:pt x="997167" y="406400"/>
                    <a:pt x="8849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088143" cy="463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Front-end Developer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25314" y="6372756"/>
            <a:ext cx="4604957" cy="1719861"/>
            <a:chOff x="0" y="0"/>
            <a:chExt cx="1088143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88143" cy="406400"/>
            </a:xfrm>
            <a:custGeom>
              <a:avLst/>
              <a:gdLst/>
              <a:ahLst/>
              <a:cxnLst/>
              <a:rect l="l" t="t" r="r" b="b"/>
              <a:pathLst>
                <a:path w="1088143" h="406400">
                  <a:moveTo>
                    <a:pt x="884943" y="0"/>
                  </a:moveTo>
                  <a:cubicBezTo>
                    <a:pt x="997167" y="0"/>
                    <a:pt x="1088143" y="90976"/>
                    <a:pt x="1088143" y="203200"/>
                  </a:cubicBezTo>
                  <a:cubicBezTo>
                    <a:pt x="1088143" y="315424"/>
                    <a:pt x="997167" y="406400"/>
                    <a:pt x="8849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088143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Backend Developer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8288000" y="783058"/>
            <a:ext cx="6916016" cy="10553793"/>
            <a:chOff x="0" y="0"/>
            <a:chExt cx="1821502" cy="277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21502" cy="2779600"/>
            </a:xfrm>
            <a:custGeom>
              <a:avLst/>
              <a:gdLst/>
              <a:ahLst/>
              <a:cxnLst/>
              <a:rect l="l" t="t" r="r" b="b"/>
              <a:pathLst>
                <a:path w="1821502" h="2779600">
                  <a:moveTo>
                    <a:pt x="0" y="0"/>
                  </a:moveTo>
                  <a:lnTo>
                    <a:pt x="1821502" y="0"/>
                  </a:lnTo>
                  <a:lnTo>
                    <a:pt x="1821502" y="2779600"/>
                  </a:lnTo>
                  <a:lnTo>
                    <a:pt x="0" y="277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821502" cy="281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925314" y="8340267"/>
            <a:ext cx="4604957" cy="1719861"/>
            <a:chOff x="0" y="0"/>
            <a:chExt cx="1088143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88143" cy="406400"/>
            </a:xfrm>
            <a:custGeom>
              <a:avLst/>
              <a:gdLst/>
              <a:ahLst/>
              <a:cxnLst/>
              <a:rect l="l" t="t" r="r" b="b"/>
              <a:pathLst>
                <a:path w="1088143" h="406400">
                  <a:moveTo>
                    <a:pt x="884943" y="0"/>
                  </a:moveTo>
                  <a:cubicBezTo>
                    <a:pt x="997167" y="0"/>
                    <a:pt x="1088143" y="90976"/>
                    <a:pt x="1088143" y="203200"/>
                  </a:cubicBezTo>
                  <a:cubicBezTo>
                    <a:pt x="1088143" y="315424"/>
                    <a:pt x="997167" y="406400"/>
                    <a:pt x="8849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088143" cy="463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Quality Control (QC)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902" y="4216351"/>
            <a:ext cx="4694091" cy="2044799"/>
            <a:chOff x="0" y="0"/>
            <a:chExt cx="6258788" cy="2726398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6258788" cy="1652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Updates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79240"/>
              <a:ext cx="625878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87794" y="373747"/>
            <a:ext cx="13400206" cy="2724646"/>
            <a:chOff x="0" y="0"/>
            <a:chExt cx="3166443" cy="643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6443" cy="643829"/>
            </a:xfrm>
            <a:custGeom>
              <a:avLst/>
              <a:gdLst/>
              <a:ahLst/>
              <a:cxnLst/>
              <a:rect l="l" t="t" r="r" b="b"/>
              <a:pathLst>
                <a:path w="3166443" h="643829">
                  <a:moveTo>
                    <a:pt x="2963243" y="0"/>
                  </a:moveTo>
                  <a:cubicBezTo>
                    <a:pt x="3075468" y="0"/>
                    <a:pt x="3166443" y="144126"/>
                    <a:pt x="3166443" y="321914"/>
                  </a:cubicBezTo>
                  <a:cubicBezTo>
                    <a:pt x="3166443" y="499703"/>
                    <a:pt x="3075468" y="643829"/>
                    <a:pt x="2963243" y="643829"/>
                  </a:cubicBezTo>
                  <a:lnTo>
                    <a:pt x="203200" y="643829"/>
                  </a:lnTo>
                  <a:cubicBezTo>
                    <a:pt x="90976" y="643829"/>
                    <a:pt x="0" y="499703"/>
                    <a:pt x="0" y="321914"/>
                  </a:cubicBezTo>
                  <a:cubicBezTo>
                    <a:pt x="0" y="1441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66443" cy="7009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BFB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1. Product Manager (PM)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BFB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Yesterday: Finalized user stories for the next sprint and conducted a stakeholder meeting.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BFB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Today: Will prioritize the backlog and review feedback from the team.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BFB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Blockers: Awaiting final approval on user stories from stakeholders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87794" y="3552444"/>
            <a:ext cx="13400206" cy="2867818"/>
            <a:chOff x="0" y="0"/>
            <a:chExt cx="3166443" cy="677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66443" cy="677660"/>
            </a:xfrm>
            <a:custGeom>
              <a:avLst/>
              <a:gdLst/>
              <a:ahLst/>
              <a:cxnLst/>
              <a:rect l="l" t="t" r="r" b="b"/>
              <a:pathLst>
                <a:path w="3166443" h="677660">
                  <a:moveTo>
                    <a:pt x="2963243" y="0"/>
                  </a:moveTo>
                  <a:cubicBezTo>
                    <a:pt x="3075468" y="0"/>
                    <a:pt x="3166443" y="151699"/>
                    <a:pt x="3166443" y="338830"/>
                  </a:cubicBezTo>
                  <a:cubicBezTo>
                    <a:pt x="3166443" y="525961"/>
                    <a:pt x="3075468" y="677660"/>
                    <a:pt x="2963243" y="677660"/>
                  </a:cubicBezTo>
                  <a:lnTo>
                    <a:pt x="203200" y="677660"/>
                  </a:lnTo>
                  <a:cubicBezTo>
                    <a:pt x="90976" y="677660"/>
                    <a:pt x="0" y="525961"/>
                    <a:pt x="0" y="338830"/>
                  </a:cubicBezTo>
                  <a:cubicBezTo>
                    <a:pt x="0" y="1516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3166443" cy="6776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2. UI/UX Designer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Yesterday: Completed wireframes for the new feature and started creating high-fidelity mockups.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Today: Will present mockups to the team for feedback and make necessary adjustments.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Blockers: Need clarification on some user requirements from the PM.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88000" y="783058"/>
            <a:ext cx="6916016" cy="10553793"/>
            <a:chOff x="0" y="0"/>
            <a:chExt cx="1821502" cy="277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1502" cy="2779600"/>
            </a:xfrm>
            <a:custGeom>
              <a:avLst/>
              <a:gdLst/>
              <a:ahLst/>
              <a:cxnLst/>
              <a:rect l="l" t="t" r="r" b="b"/>
              <a:pathLst>
                <a:path w="1821502" h="2779600">
                  <a:moveTo>
                    <a:pt x="0" y="0"/>
                  </a:moveTo>
                  <a:lnTo>
                    <a:pt x="1821502" y="0"/>
                  </a:lnTo>
                  <a:lnTo>
                    <a:pt x="1821502" y="2779600"/>
                  </a:lnTo>
                  <a:lnTo>
                    <a:pt x="0" y="277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21502" cy="281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40194" y="7038214"/>
            <a:ext cx="13400206" cy="2724646"/>
            <a:chOff x="0" y="0"/>
            <a:chExt cx="3166443" cy="6438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66443" cy="643829"/>
            </a:xfrm>
            <a:custGeom>
              <a:avLst/>
              <a:gdLst/>
              <a:ahLst/>
              <a:cxnLst/>
              <a:rect l="l" t="t" r="r" b="b"/>
              <a:pathLst>
                <a:path w="3166443" h="643829">
                  <a:moveTo>
                    <a:pt x="2963243" y="0"/>
                  </a:moveTo>
                  <a:cubicBezTo>
                    <a:pt x="3075468" y="0"/>
                    <a:pt x="3166443" y="144126"/>
                    <a:pt x="3166443" y="321914"/>
                  </a:cubicBezTo>
                  <a:cubicBezTo>
                    <a:pt x="3166443" y="499703"/>
                    <a:pt x="3075468" y="643829"/>
                    <a:pt x="2963243" y="643829"/>
                  </a:cubicBezTo>
                  <a:lnTo>
                    <a:pt x="203200" y="643829"/>
                  </a:lnTo>
                  <a:cubicBezTo>
                    <a:pt x="90976" y="643829"/>
                    <a:pt x="0" y="499703"/>
                    <a:pt x="0" y="321914"/>
                  </a:cubicBezTo>
                  <a:cubicBezTo>
                    <a:pt x="0" y="1441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166443" cy="7009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3. Front-end Developer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Yesterday: Integrated the new design into the application and fixed a few bugs in the existing codebase.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Today: Will start implementing responsive design for mobile devices.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Blockers: Encountering issues with cross-browser compatibility.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902" y="4451502"/>
            <a:ext cx="4694091" cy="2044841"/>
            <a:chOff x="0" y="0"/>
            <a:chExt cx="6258788" cy="272645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6258788" cy="1652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Updates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79297"/>
              <a:ext cx="625878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87794" y="260795"/>
            <a:ext cx="13400206" cy="3248468"/>
            <a:chOff x="0" y="0"/>
            <a:chExt cx="3166443" cy="7676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6443" cy="767607"/>
            </a:xfrm>
            <a:custGeom>
              <a:avLst/>
              <a:gdLst/>
              <a:ahLst/>
              <a:cxnLst/>
              <a:rect l="l" t="t" r="r" b="b"/>
              <a:pathLst>
                <a:path w="3166443" h="767607">
                  <a:moveTo>
                    <a:pt x="2963243" y="0"/>
                  </a:moveTo>
                  <a:cubicBezTo>
                    <a:pt x="3075468" y="0"/>
                    <a:pt x="3166443" y="171835"/>
                    <a:pt x="3166443" y="383803"/>
                  </a:cubicBezTo>
                  <a:cubicBezTo>
                    <a:pt x="3166443" y="595772"/>
                    <a:pt x="3075468" y="767607"/>
                    <a:pt x="2963243" y="767607"/>
                  </a:cubicBezTo>
                  <a:lnTo>
                    <a:pt x="203200" y="767607"/>
                  </a:lnTo>
                  <a:cubicBezTo>
                    <a:pt x="90976" y="767607"/>
                    <a:pt x="0" y="595772"/>
                    <a:pt x="0" y="383803"/>
                  </a:cubicBezTo>
                  <a:cubicBezTo>
                    <a:pt x="0" y="1718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66443" cy="8247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BFB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4. Backend Developer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BFB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Yesterday: Set up the database schema for the new feature and created API endpoints.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BFB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Today: Will work on connecting the API with the front-end and writing tests for the endpoints.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BFB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Blockers: Need assistance with API documentation.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87794" y="3757232"/>
            <a:ext cx="13400206" cy="2867818"/>
            <a:chOff x="0" y="0"/>
            <a:chExt cx="3166443" cy="677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66443" cy="677660"/>
            </a:xfrm>
            <a:custGeom>
              <a:avLst/>
              <a:gdLst/>
              <a:ahLst/>
              <a:cxnLst/>
              <a:rect l="l" t="t" r="r" b="b"/>
              <a:pathLst>
                <a:path w="3166443" h="677660">
                  <a:moveTo>
                    <a:pt x="2963243" y="0"/>
                  </a:moveTo>
                  <a:cubicBezTo>
                    <a:pt x="3075468" y="0"/>
                    <a:pt x="3166443" y="151699"/>
                    <a:pt x="3166443" y="338830"/>
                  </a:cubicBezTo>
                  <a:cubicBezTo>
                    <a:pt x="3166443" y="525961"/>
                    <a:pt x="3075468" y="677660"/>
                    <a:pt x="2963243" y="677660"/>
                  </a:cubicBezTo>
                  <a:lnTo>
                    <a:pt x="203200" y="677660"/>
                  </a:lnTo>
                  <a:cubicBezTo>
                    <a:pt x="90976" y="677660"/>
                    <a:pt x="0" y="525961"/>
                    <a:pt x="0" y="338830"/>
                  </a:cubicBezTo>
                  <a:cubicBezTo>
                    <a:pt x="0" y="1516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3166443" cy="6776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5. Quality Assurance (QA)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Yesterday: Conducted initial testing on the latest build and reported bugs to the dev team.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Today: Will continue testing new features and prepare a test plan for the upcoming release.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Blockers: Some critical bugs need immediate attention from developers.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88000" y="783058"/>
            <a:ext cx="6916016" cy="10553793"/>
            <a:chOff x="0" y="0"/>
            <a:chExt cx="1821502" cy="277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1502" cy="2779600"/>
            </a:xfrm>
            <a:custGeom>
              <a:avLst/>
              <a:gdLst/>
              <a:ahLst/>
              <a:cxnLst/>
              <a:rect l="l" t="t" r="r" b="b"/>
              <a:pathLst>
                <a:path w="1821502" h="2779600">
                  <a:moveTo>
                    <a:pt x="0" y="0"/>
                  </a:moveTo>
                  <a:lnTo>
                    <a:pt x="1821502" y="0"/>
                  </a:lnTo>
                  <a:lnTo>
                    <a:pt x="1821502" y="2779600"/>
                  </a:lnTo>
                  <a:lnTo>
                    <a:pt x="0" y="277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21502" cy="281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40194" y="6981064"/>
            <a:ext cx="13400206" cy="3248468"/>
            <a:chOff x="0" y="0"/>
            <a:chExt cx="3166443" cy="7676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66443" cy="767607"/>
            </a:xfrm>
            <a:custGeom>
              <a:avLst/>
              <a:gdLst/>
              <a:ahLst/>
              <a:cxnLst/>
              <a:rect l="l" t="t" r="r" b="b"/>
              <a:pathLst>
                <a:path w="3166443" h="767607">
                  <a:moveTo>
                    <a:pt x="2963243" y="0"/>
                  </a:moveTo>
                  <a:cubicBezTo>
                    <a:pt x="3075468" y="0"/>
                    <a:pt x="3166443" y="171835"/>
                    <a:pt x="3166443" y="383803"/>
                  </a:cubicBezTo>
                  <a:cubicBezTo>
                    <a:pt x="3166443" y="595772"/>
                    <a:pt x="3075468" y="767607"/>
                    <a:pt x="2963243" y="767607"/>
                  </a:cubicBezTo>
                  <a:lnTo>
                    <a:pt x="203200" y="767607"/>
                  </a:lnTo>
                  <a:cubicBezTo>
                    <a:pt x="90976" y="767607"/>
                    <a:pt x="0" y="595772"/>
                    <a:pt x="0" y="383803"/>
                  </a:cubicBezTo>
                  <a:cubicBezTo>
                    <a:pt x="0" y="1718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166443" cy="8247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6. Quality Control (QC)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Yesterday: Reviewed test cases and documentation to ensure compliance with standards.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Today: Will perform a quality review of the current build and provide feedback to the team.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* Blockers: None at this time.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534" y="581913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2"/>
                </a:lnTo>
                <a:lnTo>
                  <a:pt x="0" y="112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4233" y="1351009"/>
            <a:ext cx="15427051" cy="8311324"/>
          </a:xfrm>
          <a:custGeom>
            <a:avLst/>
            <a:gdLst/>
            <a:ahLst/>
            <a:cxnLst/>
            <a:rect l="l" t="t" r="r" b="b"/>
            <a:pathLst>
              <a:path w="15427051" h="8311324">
                <a:moveTo>
                  <a:pt x="0" y="0"/>
                </a:moveTo>
                <a:lnTo>
                  <a:pt x="15427052" y="0"/>
                </a:lnTo>
                <a:lnTo>
                  <a:pt x="15427052" y="8311324"/>
                </a:lnTo>
                <a:lnTo>
                  <a:pt x="0" y="8311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31122" y="-1143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GHANT CHART ACTUAL</a:t>
            </a:r>
          </a:p>
        </p:txBody>
      </p:sp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44534" y="581913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2"/>
                </a:lnTo>
                <a:lnTo>
                  <a:pt x="0" y="112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4231" y="2788142"/>
            <a:ext cx="16999539" cy="4710716"/>
          </a:xfrm>
          <a:custGeom>
            <a:avLst/>
            <a:gdLst/>
            <a:ahLst/>
            <a:cxnLst/>
            <a:rect l="l" t="t" r="r" b="b"/>
            <a:pathLst>
              <a:path w="16999539" h="4710716">
                <a:moveTo>
                  <a:pt x="0" y="0"/>
                </a:moveTo>
                <a:lnTo>
                  <a:pt x="16999538" y="0"/>
                </a:lnTo>
                <a:lnTo>
                  <a:pt x="16999538" y="4710716"/>
                </a:lnTo>
                <a:lnTo>
                  <a:pt x="0" y="4710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67" t="-45400" r="-10460" b="-19756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31122" y="-1143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TIMELINE</a:t>
            </a:r>
          </a:p>
        </p:txBody>
      </p:sp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91258" y="7178132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01311" y="1329765"/>
            <a:ext cx="11105893" cy="7024477"/>
          </a:xfrm>
          <a:custGeom>
            <a:avLst/>
            <a:gdLst/>
            <a:ahLst/>
            <a:cxnLst/>
            <a:rect l="l" t="t" r="r" b="b"/>
            <a:pathLst>
              <a:path w="11105893" h="7024477">
                <a:moveTo>
                  <a:pt x="0" y="0"/>
                </a:moveTo>
                <a:lnTo>
                  <a:pt x="11105893" y="0"/>
                </a:lnTo>
                <a:lnTo>
                  <a:pt x="11105893" y="7024477"/>
                </a:lnTo>
                <a:lnTo>
                  <a:pt x="0" y="7024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01311" y="8396579"/>
            <a:ext cx="11301259" cy="1723442"/>
          </a:xfrm>
          <a:custGeom>
            <a:avLst/>
            <a:gdLst/>
            <a:ahLst/>
            <a:cxnLst/>
            <a:rect l="l" t="t" r="r" b="b"/>
            <a:pathLst>
              <a:path w="11301259" h="1723442">
                <a:moveTo>
                  <a:pt x="0" y="0"/>
                </a:moveTo>
                <a:lnTo>
                  <a:pt x="11301259" y="0"/>
                </a:lnTo>
                <a:lnTo>
                  <a:pt x="11301259" y="1723442"/>
                </a:lnTo>
                <a:lnTo>
                  <a:pt x="0" y="17234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00615" y="124882"/>
            <a:ext cx="8707284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S-CURVE</a:t>
            </a: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295581" y="1883962"/>
            <a:ext cx="5812889" cy="8125276"/>
            <a:chOff x="0" y="0"/>
            <a:chExt cx="7360070" cy="10287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59943" cy="10315491"/>
            </a:xfrm>
            <a:custGeom>
              <a:avLst/>
              <a:gdLst/>
              <a:ahLst/>
              <a:cxnLst/>
              <a:rect l="l" t="t" r="r" b="b"/>
              <a:pathLst>
                <a:path w="7359943" h="10315491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668809"/>
                  </a:lnTo>
                  <a:cubicBezTo>
                    <a:pt x="0" y="8829464"/>
                    <a:pt x="128397" y="8988849"/>
                    <a:pt x="285369" y="9023012"/>
                  </a:cubicBezTo>
                  <a:lnTo>
                    <a:pt x="7074574" y="10281328"/>
                  </a:lnTo>
                  <a:cubicBezTo>
                    <a:pt x="7231545" y="10315491"/>
                    <a:pt x="7359943" y="10211986"/>
                    <a:pt x="7359943" y="10051331"/>
                  </a:cubicBezTo>
                  <a:lnTo>
                    <a:pt x="7359943" y="292100"/>
                  </a:lnTo>
                  <a:cubicBezTo>
                    <a:pt x="7359943" y="131445"/>
                    <a:pt x="7228498" y="0"/>
                    <a:pt x="7067843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269153" y="1765300"/>
            <a:ext cx="5858310" cy="8243939"/>
            <a:chOff x="0" y="0"/>
            <a:chExt cx="7089711" cy="99767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89584" cy="10004353"/>
            </a:xfrm>
            <a:custGeom>
              <a:avLst/>
              <a:gdLst/>
              <a:ahLst/>
              <a:cxnLst/>
              <a:rect l="l" t="t" r="r" b="b"/>
              <a:pathLst>
                <a:path w="7089584" h="1000435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357670"/>
                  </a:lnTo>
                  <a:cubicBezTo>
                    <a:pt x="0" y="8518326"/>
                    <a:pt x="128397" y="8677711"/>
                    <a:pt x="285369" y="8711874"/>
                  </a:cubicBezTo>
                  <a:lnTo>
                    <a:pt x="6804215" y="9970190"/>
                  </a:lnTo>
                  <a:cubicBezTo>
                    <a:pt x="6961187" y="10004353"/>
                    <a:pt x="7089584" y="9900848"/>
                    <a:pt x="7089584" y="9740193"/>
                  </a:cubicBezTo>
                  <a:lnTo>
                    <a:pt x="7089584" y="292100"/>
                  </a:lnTo>
                  <a:cubicBezTo>
                    <a:pt x="7089584" y="131445"/>
                    <a:pt x="6958139" y="0"/>
                    <a:pt x="6797484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2257538" y="1906598"/>
            <a:ext cx="5722851" cy="8102641"/>
            <a:chOff x="0" y="0"/>
            <a:chExt cx="7246068" cy="10259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45941" cy="10286831"/>
            </a:xfrm>
            <a:custGeom>
              <a:avLst/>
              <a:gdLst/>
              <a:ahLst/>
              <a:cxnLst/>
              <a:rect l="l" t="t" r="r" b="b"/>
              <a:pathLst>
                <a:path w="7245941" h="10286831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640149"/>
                  </a:lnTo>
                  <a:cubicBezTo>
                    <a:pt x="0" y="8800804"/>
                    <a:pt x="128397" y="8960189"/>
                    <a:pt x="285369" y="8994352"/>
                  </a:cubicBezTo>
                  <a:lnTo>
                    <a:pt x="6960572" y="10252668"/>
                  </a:lnTo>
                  <a:cubicBezTo>
                    <a:pt x="7117544" y="10286831"/>
                    <a:pt x="7245941" y="10183326"/>
                    <a:pt x="7245941" y="10022671"/>
                  </a:cubicBezTo>
                  <a:lnTo>
                    <a:pt x="7245941" y="292100"/>
                  </a:lnTo>
                  <a:cubicBezTo>
                    <a:pt x="7245941" y="131445"/>
                    <a:pt x="7114496" y="0"/>
                    <a:pt x="6953841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816700" y="4414817"/>
            <a:ext cx="2763217" cy="2763217"/>
          </a:xfrm>
          <a:custGeom>
            <a:avLst/>
            <a:gdLst/>
            <a:ahLst/>
            <a:cxnLst/>
            <a:rect l="l" t="t" r="r" b="b"/>
            <a:pathLst>
              <a:path w="2763217" h="2763217">
                <a:moveTo>
                  <a:pt x="0" y="0"/>
                </a:moveTo>
                <a:lnTo>
                  <a:pt x="2763217" y="0"/>
                </a:lnTo>
                <a:lnTo>
                  <a:pt x="2763217" y="2763217"/>
                </a:lnTo>
                <a:lnTo>
                  <a:pt x="0" y="276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22302" y="4576310"/>
            <a:ext cx="2559446" cy="2601724"/>
          </a:xfrm>
          <a:custGeom>
            <a:avLst/>
            <a:gdLst/>
            <a:ahLst/>
            <a:cxnLst/>
            <a:rect l="l" t="t" r="r" b="b"/>
            <a:pathLst>
              <a:path w="2559446" h="2601724">
                <a:moveTo>
                  <a:pt x="0" y="0"/>
                </a:moveTo>
                <a:lnTo>
                  <a:pt x="2559446" y="0"/>
                </a:lnTo>
                <a:lnTo>
                  <a:pt x="2559446" y="2601724"/>
                </a:lnTo>
                <a:lnTo>
                  <a:pt x="0" y="2601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5040" y="8411444"/>
            <a:ext cx="596249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</a:pPr>
            <a:r>
              <a:rPr lang="en-US" sz="3600" spc="-72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Identified Gap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807410" y="4552371"/>
            <a:ext cx="2623106" cy="2649602"/>
          </a:xfrm>
          <a:custGeom>
            <a:avLst/>
            <a:gdLst/>
            <a:ahLst/>
            <a:cxnLst/>
            <a:rect l="l" t="t" r="r" b="b"/>
            <a:pathLst>
              <a:path w="2623106" h="2649602">
                <a:moveTo>
                  <a:pt x="0" y="0"/>
                </a:moveTo>
                <a:lnTo>
                  <a:pt x="2623106" y="0"/>
                </a:lnTo>
                <a:lnTo>
                  <a:pt x="2623106" y="2649602"/>
                </a:lnTo>
                <a:lnTo>
                  <a:pt x="0" y="2649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4181" y="7916144"/>
            <a:ext cx="5088255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 spc="-72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Current State </a:t>
            </a:r>
          </a:p>
          <a:p>
            <a:pPr marL="0" lvl="0" indent="0" algn="ctr">
              <a:lnSpc>
                <a:spcPts val="3960"/>
              </a:lnSpc>
            </a:pPr>
            <a:r>
              <a:rPr lang="en-US" sz="3600" spc="-72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 (Before InsightScope)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867272" y="7953482"/>
            <a:ext cx="4503383" cy="1967484"/>
            <a:chOff x="0" y="0"/>
            <a:chExt cx="6004510" cy="262331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38100"/>
              <a:ext cx="6004510" cy="1343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</a:pPr>
              <a:r>
                <a:rPr lang="en-US" sz="3600" spc="-72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Desired Future State (After InsightScope)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827657"/>
              <a:ext cx="600451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90161" y="450850"/>
            <a:ext cx="9491587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1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Gap analysis</a:t>
            </a:r>
          </a:p>
        </p:txBody>
      </p:sp>
    </p:spTree>
  </p:cSld>
  <p:clrMapOvr>
    <a:masterClrMapping/>
  </p:clrMapOvr>
  <p:transition>
    <p:circl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38152" y="2731234"/>
            <a:ext cx="12773112" cy="4720823"/>
          </a:xfrm>
          <a:custGeom>
            <a:avLst/>
            <a:gdLst/>
            <a:ahLst/>
            <a:cxnLst/>
            <a:rect l="l" t="t" r="r" b="b"/>
            <a:pathLst>
              <a:path w="12773112" h="4720823">
                <a:moveTo>
                  <a:pt x="0" y="0"/>
                </a:moveTo>
                <a:lnTo>
                  <a:pt x="12773111" y="0"/>
                </a:lnTo>
                <a:lnTo>
                  <a:pt x="12773111" y="4720823"/>
                </a:lnTo>
                <a:lnTo>
                  <a:pt x="0" y="4720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4" t="-3631" r="-1539" b="-67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8888" y="1262037"/>
            <a:ext cx="14439839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b="1" spc="5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EARNED VALUE ANALYSIS (SUMMARY)</a:t>
            </a:r>
          </a:p>
        </p:txBody>
      </p:sp>
    </p:spTree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52435" y="1926355"/>
            <a:ext cx="9806865" cy="7706287"/>
          </a:xfrm>
          <a:custGeom>
            <a:avLst/>
            <a:gdLst/>
            <a:ahLst/>
            <a:cxnLst/>
            <a:rect l="l" t="t" r="r" b="b"/>
            <a:pathLst>
              <a:path w="9806865" h="7706287">
                <a:moveTo>
                  <a:pt x="0" y="0"/>
                </a:moveTo>
                <a:lnTo>
                  <a:pt x="9806865" y="0"/>
                </a:lnTo>
                <a:lnTo>
                  <a:pt x="9806865" y="7706288"/>
                </a:lnTo>
                <a:lnTo>
                  <a:pt x="0" y="77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642" b="-14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5737" y="1926355"/>
            <a:ext cx="6246104" cy="4997657"/>
          </a:xfrm>
          <a:custGeom>
            <a:avLst/>
            <a:gdLst/>
            <a:ahLst/>
            <a:cxnLst/>
            <a:rect l="l" t="t" r="r" b="b"/>
            <a:pathLst>
              <a:path w="6246104" h="4997657">
                <a:moveTo>
                  <a:pt x="0" y="0"/>
                </a:moveTo>
                <a:lnTo>
                  <a:pt x="6246104" y="0"/>
                </a:lnTo>
                <a:lnTo>
                  <a:pt x="6246104" y="4997657"/>
                </a:lnTo>
                <a:lnTo>
                  <a:pt x="0" y="4997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292" b="-227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00615" y="124882"/>
            <a:ext cx="8707284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COST DISTRIBUTION</a:t>
            </a:r>
          </a:p>
        </p:txBody>
      </p:sp>
    </p:spTree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91258" y="7178132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64436" y="2324618"/>
            <a:ext cx="9379643" cy="5637764"/>
          </a:xfrm>
          <a:custGeom>
            <a:avLst/>
            <a:gdLst/>
            <a:ahLst/>
            <a:cxnLst/>
            <a:rect l="l" t="t" r="r" b="b"/>
            <a:pathLst>
              <a:path w="9379643" h="5637764">
                <a:moveTo>
                  <a:pt x="0" y="0"/>
                </a:moveTo>
                <a:lnTo>
                  <a:pt x="9379643" y="0"/>
                </a:lnTo>
                <a:lnTo>
                  <a:pt x="93796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00615" y="124882"/>
            <a:ext cx="8707284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BURNDOWN CHART</a:t>
            </a:r>
          </a:p>
        </p:txBody>
      </p:sp>
    </p:spTree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57892" y="4106237"/>
            <a:ext cx="5531909" cy="2140626"/>
            <a:chOff x="0" y="0"/>
            <a:chExt cx="2029002" cy="785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29002" cy="785142"/>
            </a:xfrm>
            <a:custGeom>
              <a:avLst/>
              <a:gdLst/>
              <a:ahLst/>
              <a:cxnLst/>
              <a:rect l="l" t="t" r="r" b="b"/>
              <a:pathLst>
                <a:path w="2029002" h="785142">
                  <a:moveTo>
                    <a:pt x="43385" y="0"/>
                  </a:moveTo>
                  <a:lnTo>
                    <a:pt x="1985617" y="0"/>
                  </a:lnTo>
                  <a:cubicBezTo>
                    <a:pt x="1997123" y="0"/>
                    <a:pt x="2008158" y="4571"/>
                    <a:pt x="2016295" y="12707"/>
                  </a:cubicBezTo>
                  <a:cubicBezTo>
                    <a:pt x="2024431" y="20843"/>
                    <a:pt x="2029002" y="31878"/>
                    <a:pt x="2029002" y="43385"/>
                  </a:cubicBezTo>
                  <a:lnTo>
                    <a:pt x="2029002" y="741757"/>
                  </a:lnTo>
                  <a:cubicBezTo>
                    <a:pt x="2029002" y="753263"/>
                    <a:pt x="2024431" y="764298"/>
                    <a:pt x="2016295" y="772435"/>
                  </a:cubicBezTo>
                  <a:cubicBezTo>
                    <a:pt x="2008158" y="780571"/>
                    <a:pt x="1997123" y="785142"/>
                    <a:pt x="1985617" y="785142"/>
                  </a:cubicBezTo>
                  <a:lnTo>
                    <a:pt x="43385" y="785142"/>
                  </a:lnTo>
                  <a:cubicBezTo>
                    <a:pt x="31878" y="785142"/>
                    <a:pt x="20843" y="780571"/>
                    <a:pt x="12707" y="772435"/>
                  </a:cubicBezTo>
                  <a:cubicBezTo>
                    <a:pt x="4571" y="764298"/>
                    <a:pt x="0" y="753263"/>
                    <a:pt x="0" y="741757"/>
                  </a:cubicBezTo>
                  <a:lnTo>
                    <a:pt x="0" y="43385"/>
                  </a:lnTo>
                  <a:cubicBezTo>
                    <a:pt x="0" y="31878"/>
                    <a:pt x="4571" y="20843"/>
                    <a:pt x="12707" y="12707"/>
                  </a:cubicBezTo>
                  <a:cubicBezTo>
                    <a:pt x="20843" y="4571"/>
                    <a:pt x="31878" y="0"/>
                    <a:pt x="43385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29002" cy="804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7892" y="2710760"/>
            <a:ext cx="5165932" cy="1192415"/>
            <a:chOff x="0" y="0"/>
            <a:chExt cx="1894768" cy="437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4768" cy="437356"/>
            </a:xfrm>
            <a:custGeom>
              <a:avLst/>
              <a:gdLst/>
              <a:ahLst/>
              <a:cxnLst/>
              <a:rect l="l" t="t" r="r" b="b"/>
              <a:pathLst>
                <a:path w="1894768" h="437356">
                  <a:moveTo>
                    <a:pt x="46458" y="0"/>
                  </a:moveTo>
                  <a:lnTo>
                    <a:pt x="1848310" y="0"/>
                  </a:lnTo>
                  <a:cubicBezTo>
                    <a:pt x="1860631" y="0"/>
                    <a:pt x="1872448" y="4895"/>
                    <a:pt x="1881161" y="13607"/>
                  </a:cubicBezTo>
                  <a:cubicBezTo>
                    <a:pt x="1889873" y="22320"/>
                    <a:pt x="1894768" y="34137"/>
                    <a:pt x="1894768" y="46458"/>
                  </a:cubicBezTo>
                  <a:lnTo>
                    <a:pt x="1894768" y="390898"/>
                  </a:lnTo>
                  <a:cubicBezTo>
                    <a:pt x="1894768" y="416556"/>
                    <a:pt x="1873968" y="437356"/>
                    <a:pt x="1848310" y="437356"/>
                  </a:cubicBezTo>
                  <a:lnTo>
                    <a:pt x="46458" y="437356"/>
                  </a:lnTo>
                  <a:cubicBezTo>
                    <a:pt x="34137" y="437356"/>
                    <a:pt x="22320" y="432461"/>
                    <a:pt x="13607" y="423748"/>
                  </a:cubicBezTo>
                  <a:cubicBezTo>
                    <a:pt x="4895" y="415036"/>
                    <a:pt x="0" y="403219"/>
                    <a:pt x="0" y="390898"/>
                  </a:cubicBezTo>
                  <a:lnTo>
                    <a:pt x="0" y="46458"/>
                  </a:lnTo>
                  <a:cubicBezTo>
                    <a:pt x="0" y="34137"/>
                    <a:pt x="4895" y="22320"/>
                    <a:pt x="13607" y="13607"/>
                  </a:cubicBezTo>
                  <a:cubicBezTo>
                    <a:pt x="22320" y="4895"/>
                    <a:pt x="34137" y="0"/>
                    <a:pt x="4645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894768" cy="456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956671" y="2839925"/>
            <a:ext cx="1061912" cy="1061912"/>
          </a:xfrm>
          <a:custGeom>
            <a:avLst/>
            <a:gdLst/>
            <a:ahLst/>
            <a:cxnLst/>
            <a:rect l="l" t="t" r="r" b="b"/>
            <a:pathLst>
              <a:path w="1061912" h="1061912">
                <a:moveTo>
                  <a:pt x="0" y="0"/>
                </a:moveTo>
                <a:lnTo>
                  <a:pt x="1061912" y="0"/>
                </a:lnTo>
                <a:lnTo>
                  <a:pt x="1061912" y="1061912"/>
                </a:lnTo>
                <a:lnTo>
                  <a:pt x="0" y="1061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89802" y="5618208"/>
            <a:ext cx="752807" cy="670939"/>
          </a:xfrm>
          <a:custGeom>
            <a:avLst/>
            <a:gdLst/>
            <a:ahLst/>
            <a:cxnLst/>
            <a:rect l="l" t="t" r="r" b="b"/>
            <a:pathLst>
              <a:path w="752807" h="670939">
                <a:moveTo>
                  <a:pt x="0" y="0"/>
                </a:moveTo>
                <a:lnTo>
                  <a:pt x="752806" y="0"/>
                </a:lnTo>
                <a:lnTo>
                  <a:pt x="752806" y="670939"/>
                </a:lnTo>
                <a:lnTo>
                  <a:pt x="0" y="670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89802" y="4939844"/>
            <a:ext cx="752807" cy="670939"/>
          </a:xfrm>
          <a:custGeom>
            <a:avLst/>
            <a:gdLst/>
            <a:ahLst/>
            <a:cxnLst/>
            <a:rect l="l" t="t" r="r" b="b"/>
            <a:pathLst>
              <a:path w="752807" h="670939">
                <a:moveTo>
                  <a:pt x="0" y="0"/>
                </a:moveTo>
                <a:lnTo>
                  <a:pt x="752806" y="0"/>
                </a:lnTo>
                <a:lnTo>
                  <a:pt x="752806" y="670939"/>
                </a:lnTo>
                <a:lnTo>
                  <a:pt x="0" y="670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00556" y="4238051"/>
            <a:ext cx="952919" cy="867156"/>
          </a:xfrm>
          <a:custGeom>
            <a:avLst/>
            <a:gdLst/>
            <a:ahLst/>
            <a:cxnLst/>
            <a:rect l="l" t="t" r="r" b="b"/>
            <a:pathLst>
              <a:path w="952919" h="867156">
                <a:moveTo>
                  <a:pt x="0" y="0"/>
                </a:moveTo>
                <a:lnTo>
                  <a:pt x="952919" y="0"/>
                </a:lnTo>
                <a:lnTo>
                  <a:pt x="952919" y="867156"/>
                </a:lnTo>
                <a:lnTo>
                  <a:pt x="0" y="867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534525" y="7732868"/>
            <a:ext cx="6379989" cy="1673871"/>
            <a:chOff x="0" y="0"/>
            <a:chExt cx="2340062" cy="6139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40062" cy="613945"/>
            </a:xfrm>
            <a:custGeom>
              <a:avLst/>
              <a:gdLst/>
              <a:ahLst/>
              <a:cxnLst/>
              <a:rect l="l" t="t" r="r" b="b"/>
              <a:pathLst>
                <a:path w="2340062" h="613945">
                  <a:moveTo>
                    <a:pt x="37618" y="0"/>
                  </a:moveTo>
                  <a:lnTo>
                    <a:pt x="2302444" y="0"/>
                  </a:lnTo>
                  <a:cubicBezTo>
                    <a:pt x="2312421" y="0"/>
                    <a:pt x="2321989" y="3963"/>
                    <a:pt x="2329044" y="11018"/>
                  </a:cubicBezTo>
                  <a:cubicBezTo>
                    <a:pt x="2336098" y="18073"/>
                    <a:pt x="2340062" y="27641"/>
                    <a:pt x="2340062" y="37618"/>
                  </a:cubicBezTo>
                  <a:lnTo>
                    <a:pt x="2340062" y="576327"/>
                  </a:lnTo>
                  <a:cubicBezTo>
                    <a:pt x="2340062" y="586304"/>
                    <a:pt x="2336098" y="595872"/>
                    <a:pt x="2329044" y="602927"/>
                  </a:cubicBezTo>
                  <a:cubicBezTo>
                    <a:pt x="2321989" y="609982"/>
                    <a:pt x="2312421" y="613945"/>
                    <a:pt x="2302444" y="613945"/>
                  </a:cubicBezTo>
                  <a:lnTo>
                    <a:pt x="37618" y="613945"/>
                  </a:lnTo>
                  <a:cubicBezTo>
                    <a:pt x="27641" y="613945"/>
                    <a:pt x="18073" y="609982"/>
                    <a:pt x="11018" y="602927"/>
                  </a:cubicBezTo>
                  <a:cubicBezTo>
                    <a:pt x="3963" y="595872"/>
                    <a:pt x="0" y="586304"/>
                    <a:pt x="0" y="576327"/>
                  </a:cubicBezTo>
                  <a:lnTo>
                    <a:pt x="0" y="37618"/>
                  </a:lnTo>
                  <a:cubicBezTo>
                    <a:pt x="0" y="27641"/>
                    <a:pt x="3963" y="18073"/>
                    <a:pt x="11018" y="11018"/>
                  </a:cubicBezTo>
                  <a:cubicBezTo>
                    <a:pt x="18073" y="3963"/>
                    <a:pt x="27641" y="0"/>
                    <a:pt x="3761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340062" cy="632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34525" y="6117697"/>
            <a:ext cx="5165932" cy="1192415"/>
            <a:chOff x="0" y="0"/>
            <a:chExt cx="1894768" cy="4373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94768" cy="437356"/>
            </a:xfrm>
            <a:custGeom>
              <a:avLst/>
              <a:gdLst/>
              <a:ahLst/>
              <a:cxnLst/>
              <a:rect l="l" t="t" r="r" b="b"/>
              <a:pathLst>
                <a:path w="1894768" h="437356">
                  <a:moveTo>
                    <a:pt x="46458" y="0"/>
                  </a:moveTo>
                  <a:lnTo>
                    <a:pt x="1848310" y="0"/>
                  </a:lnTo>
                  <a:cubicBezTo>
                    <a:pt x="1860631" y="0"/>
                    <a:pt x="1872448" y="4895"/>
                    <a:pt x="1881161" y="13607"/>
                  </a:cubicBezTo>
                  <a:cubicBezTo>
                    <a:pt x="1889873" y="22320"/>
                    <a:pt x="1894768" y="34137"/>
                    <a:pt x="1894768" y="46458"/>
                  </a:cubicBezTo>
                  <a:lnTo>
                    <a:pt x="1894768" y="390898"/>
                  </a:lnTo>
                  <a:cubicBezTo>
                    <a:pt x="1894768" y="416556"/>
                    <a:pt x="1873968" y="437356"/>
                    <a:pt x="1848310" y="437356"/>
                  </a:cubicBezTo>
                  <a:lnTo>
                    <a:pt x="46458" y="437356"/>
                  </a:lnTo>
                  <a:cubicBezTo>
                    <a:pt x="34137" y="437356"/>
                    <a:pt x="22320" y="432461"/>
                    <a:pt x="13607" y="423748"/>
                  </a:cubicBezTo>
                  <a:cubicBezTo>
                    <a:pt x="4895" y="415036"/>
                    <a:pt x="0" y="403219"/>
                    <a:pt x="0" y="390898"/>
                  </a:cubicBezTo>
                  <a:lnTo>
                    <a:pt x="0" y="46458"/>
                  </a:lnTo>
                  <a:cubicBezTo>
                    <a:pt x="0" y="34137"/>
                    <a:pt x="4895" y="22320"/>
                    <a:pt x="13607" y="13607"/>
                  </a:cubicBezTo>
                  <a:cubicBezTo>
                    <a:pt x="22320" y="4895"/>
                    <a:pt x="34137" y="0"/>
                    <a:pt x="4645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894768" cy="456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254466" y="6246862"/>
            <a:ext cx="1061912" cy="1061912"/>
          </a:xfrm>
          <a:custGeom>
            <a:avLst/>
            <a:gdLst/>
            <a:ahLst/>
            <a:cxnLst/>
            <a:rect l="l" t="t" r="r" b="b"/>
            <a:pathLst>
              <a:path w="1061912" h="1061912">
                <a:moveTo>
                  <a:pt x="0" y="0"/>
                </a:moveTo>
                <a:lnTo>
                  <a:pt x="1061912" y="0"/>
                </a:lnTo>
                <a:lnTo>
                  <a:pt x="1061912" y="1061912"/>
                </a:lnTo>
                <a:lnTo>
                  <a:pt x="0" y="1061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9534525" y="4279807"/>
            <a:ext cx="6379989" cy="1199716"/>
            <a:chOff x="0" y="0"/>
            <a:chExt cx="2340062" cy="4400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40062" cy="440033"/>
            </a:xfrm>
            <a:custGeom>
              <a:avLst/>
              <a:gdLst/>
              <a:ahLst/>
              <a:cxnLst/>
              <a:rect l="l" t="t" r="r" b="b"/>
              <a:pathLst>
                <a:path w="2340062" h="440033">
                  <a:moveTo>
                    <a:pt x="37618" y="0"/>
                  </a:moveTo>
                  <a:lnTo>
                    <a:pt x="2302444" y="0"/>
                  </a:lnTo>
                  <a:cubicBezTo>
                    <a:pt x="2312421" y="0"/>
                    <a:pt x="2321989" y="3963"/>
                    <a:pt x="2329044" y="11018"/>
                  </a:cubicBezTo>
                  <a:cubicBezTo>
                    <a:pt x="2336098" y="18073"/>
                    <a:pt x="2340062" y="27641"/>
                    <a:pt x="2340062" y="37618"/>
                  </a:cubicBezTo>
                  <a:lnTo>
                    <a:pt x="2340062" y="402416"/>
                  </a:lnTo>
                  <a:cubicBezTo>
                    <a:pt x="2340062" y="412393"/>
                    <a:pt x="2336098" y="421961"/>
                    <a:pt x="2329044" y="429016"/>
                  </a:cubicBezTo>
                  <a:cubicBezTo>
                    <a:pt x="2321989" y="436070"/>
                    <a:pt x="2312421" y="440033"/>
                    <a:pt x="2302444" y="440033"/>
                  </a:cubicBezTo>
                  <a:lnTo>
                    <a:pt x="37618" y="440033"/>
                  </a:lnTo>
                  <a:cubicBezTo>
                    <a:pt x="27641" y="440033"/>
                    <a:pt x="18073" y="436070"/>
                    <a:pt x="11018" y="429016"/>
                  </a:cubicBezTo>
                  <a:cubicBezTo>
                    <a:pt x="3963" y="421961"/>
                    <a:pt x="0" y="412393"/>
                    <a:pt x="0" y="402416"/>
                  </a:cubicBezTo>
                  <a:lnTo>
                    <a:pt x="0" y="37618"/>
                  </a:lnTo>
                  <a:cubicBezTo>
                    <a:pt x="0" y="27641"/>
                    <a:pt x="3963" y="18073"/>
                    <a:pt x="11018" y="11018"/>
                  </a:cubicBezTo>
                  <a:cubicBezTo>
                    <a:pt x="18073" y="3963"/>
                    <a:pt x="27641" y="0"/>
                    <a:pt x="3761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340062" cy="459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34525" y="2664636"/>
            <a:ext cx="5165932" cy="1192415"/>
            <a:chOff x="0" y="0"/>
            <a:chExt cx="1894768" cy="4373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94768" cy="437356"/>
            </a:xfrm>
            <a:custGeom>
              <a:avLst/>
              <a:gdLst/>
              <a:ahLst/>
              <a:cxnLst/>
              <a:rect l="l" t="t" r="r" b="b"/>
              <a:pathLst>
                <a:path w="1894768" h="437356">
                  <a:moveTo>
                    <a:pt x="46458" y="0"/>
                  </a:moveTo>
                  <a:lnTo>
                    <a:pt x="1848310" y="0"/>
                  </a:lnTo>
                  <a:cubicBezTo>
                    <a:pt x="1860631" y="0"/>
                    <a:pt x="1872448" y="4895"/>
                    <a:pt x="1881161" y="13607"/>
                  </a:cubicBezTo>
                  <a:cubicBezTo>
                    <a:pt x="1889873" y="22320"/>
                    <a:pt x="1894768" y="34137"/>
                    <a:pt x="1894768" y="46458"/>
                  </a:cubicBezTo>
                  <a:lnTo>
                    <a:pt x="1894768" y="390898"/>
                  </a:lnTo>
                  <a:cubicBezTo>
                    <a:pt x="1894768" y="416556"/>
                    <a:pt x="1873968" y="437356"/>
                    <a:pt x="1848310" y="437356"/>
                  </a:cubicBezTo>
                  <a:lnTo>
                    <a:pt x="46458" y="437356"/>
                  </a:lnTo>
                  <a:cubicBezTo>
                    <a:pt x="34137" y="437356"/>
                    <a:pt x="22320" y="432461"/>
                    <a:pt x="13607" y="423748"/>
                  </a:cubicBezTo>
                  <a:cubicBezTo>
                    <a:pt x="4895" y="415036"/>
                    <a:pt x="0" y="403219"/>
                    <a:pt x="0" y="390898"/>
                  </a:cubicBezTo>
                  <a:lnTo>
                    <a:pt x="0" y="46458"/>
                  </a:lnTo>
                  <a:cubicBezTo>
                    <a:pt x="0" y="34137"/>
                    <a:pt x="4895" y="22320"/>
                    <a:pt x="13607" y="13607"/>
                  </a:cubicBezTo>
                  <a:cubicBezTo>
                    <a:pt x="22320" y="4895"/>
                    <a:pt x="34137" y="0"/>
                    <a:pt x="4645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894768" cy="456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3072509" y="2477349"/>
            <a:ext cx="1425826" cy="1425826"/>
          </a:xfrm>
          <a:custGeom>
            <a:avLst/>
            <a:gdLst/>
            <a:ahLst/>
            <a:cxnLst/>
            <a:rect l="l" t="t" r="r" b="b"/>
            <a:pathLst>
              <a:path w="1425826" h="1425826">
                <a:moveTo>
                  <a:pt x="0" y="0"/>
                </a:moveTo>
                <a:lnTo>
                  <a:pt x="1425826" y="0"/>
                </a:lnTo>
                <a:lnTo>
                  <a:pt x="1425826" y="1425826"/>
                </a:lnTo>
                <a:lnTo>
                  <a:pt x="0" y="14258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383641" y="6298672"/>
            <a:ext cx="6351021" cy="3761319"/>
          </a:xfrm>
          <a:custGeom>
            <a:avLst/>
            <a:gdLst/>
            <a:ahLst/>
            <a:cxnLst/>
            <a:rect l="l" t="t" r="r" b="b"/>
            <a:pathLst>
              <a:path w="6351021" h="3761319">
                <a:moveTo>
                  <a:pt x="0" y="0"/>
                </a:moveTo>
                <a:lnTo>
                  <a:pt x="6351022" y="0"/>
                </a:lnTo>
                <a:lnTo>
                  <a:pt x="6351022" y="3761320"/>
                </a:lnTo>
                <a:lnTo>
                  <a:pt x="0" y="3761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88" t="-3779" r="-1307" b="-6361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38888" y="821312"/>
            <a:ext cx="10464259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SPRINT REVIEW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45808" y="2881079"/>
            <a:ext cx="331746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COMPLETED USER STORIES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63649" y="4369900"/>
            <a:ext cx="5631151" cy="211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Verified feedback on companies-95%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access to verified feedback on potential employees - 100%.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browser extension to work on LinkedIn for easy feedback access - 100%.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834264" y="6460668"/>
            <a:ext cx="331746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CHALLENGES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34525" y="7643487"/>
            <a:ext cx="6379989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Verified Feedback on Companies story was only 70% completed due to complexity in integrating verified feedback data from multiple sources.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34264" y="3007607"/>
            <a:ext cx="331746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KEY SUCCESSES: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34525" y="4190426"/>
            <a:ext cx="6379989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Access to Verified Feedback on Employees and the Browser Extension for LinkedIn were fully completed and tested.</a:t>
            </a:r>
          </a:p>
        </p:txBody>
      </p:sp>
    </p:spTree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57892" y="4106237"/>
            <a:ext cx="5442664" cy="2351362"/>
            <a:chOff x="0" y="0"/>
            <a:chExt cx="1996268" cy="862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6268" cy="862436"/>
            </a:xfrm>
            <a:custGeom>
              <a:avLst/>
              <a:gdLst/>
              <a:ahLst/>
              <a:cxnLst/>
              <a:rect l="l" t="t" r="r" b="b"/>
              <a:pathLst>
                <a:path w="1996268" h="862436">
                  <a:moveTo>
                    <a:pt x="44096" y="0"/>
                  </a:moveTo>
                  <a:lnTo>
                    <a:pt x="1952172" y="0"/>
                  </a:lnTo>
                  <a:cubicBezTo>
                    <a:pt x="1976526" y="0"/>
                    <a:pt x="1996268" y="19742"/>
                    <a:pt x="1996268" y="44096"/>
                  </a:cubicBezTo>
                  <a:lnTo>
                    <a:pt x="1996268" y="818340"/>
                  </a:lnTo>
                  <a:cubicBezTo>
                    <a:pt x="1996268" y="830035"/>
                    <a:pt x="1991622" y="841251"/>
                    <a:pt x="1983353" y="849521"/>
                  </a:cubicBezTo>
                  <a:cubicBezTo>
                    <a:pt x="1975083" y="857790"/>
                    <a:pt x="1963867" y="862436"/>
                    <a:pt x="1952172" y="862436"/>
                  </a:cubicBezTo>
                  <a:lnTo>
                    <a:pt x="44096" y="862436"/>
                  </a:lnTo>
                  <a:cubicBezTo>
                    <a:pt x="32401" y="862436"/>
                    <a:pt x="21185" y="857790"/>
                    <a:pt x="12915" y="849521"/>
                  </a:cubicBezTo>
                  <a:cubicBezTo>
                    <a:pt x="4646" y="841251"/>
                    <a:pt x="0" y="830035"/>
                    <a:pt x="0" y="818340"/>
                  </a:cubicBezTo>
                  <a:lnTo>
                    <a:pt x="0" y="44096"/>
                  </a:lnTo>
                  <a:cubicBezTo>
                    <a:pt x="0" y="32401"/>
                    <a:pt x="4646" y="21185"/>
                    <a:pt x="12915" y="12915"/>
                  </a:cubicBezTo>
                  <a:cubicBezTo>
                    <a:pt x="21185" y="4646"/>
                    <a:pt x="32401" y="0"/>
                    <a:pt x="44096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96268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7892" y="2710760"/>
            <a:ext cx="5165932" cy="1192415"/>
            <a:chOff x="0" y="0"/>
            <a:chExt cx="1894768" cy="437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4768" cy="437356"/>
            </a:xfrm>
            <a:custGeom>
              <a:avLst/>
              <a:gdLst/>
              <a:ahLst/>
              <a:cxnLst/>
              <a:rect l="l" t="t" r="r" b="b"/>
              <a:pathLst>
                <a:path w="1894768" h="437356">
                  <a:moveTo>
                    <a:pt x="46458" y="0"/>
                  </a:moveTo>
                  <a:lnTo>
                    <a:pt x="1848310" y="0"/>
                  </a:lnTo>
                  <a:cubicBezTo>
                    <a:pt x="1860631" y="0"/>
                    <a:pt x="1872448" y="4895"/>
                    <a:pt x="1881161" y="13607"/>
                  </a:cubicBezTo>
                  <a:cubicBezTo>
                    <a:pt x="1889873" y="22320"/>
                    <a:pt x="1894768" y="34137"/>
                    <a:pt x="1894768" y="46458"/>
                  </a:cubicBezTo>
                  <a:lnTo>
                    <a:pt x="1894768" y="390898"/>
                  </a:lnTo>
                  <a:cubicBezTo>
                    <a:pt x="1894768" y="416556"/>
                    <a:pt x="1873968" y="437356"/>
                    <a:pt x="1848310" y="437356"/>
                  </a:cubicBezTo>
                  <a:lnTo>
                    <a:pt x="46458" y="437356"/>
                  </a:lnTo>
                  <a:cubicBezTo>
                    <a:pt x="34137" y="437356"/>
                    <a:pt x="22320" y="432461"/>
                    <a:pt x="13607" y="423748"/>
                  </a:cubicBezTo>
                  <a:cubicBezTo>
                    <a:pt x="4895" y="415036"/>
                    <a:pt x="0" y="403219"/>
                    <a:pt x="0" y="390898"/>
                  </a:cubicBezTo>
                  <a:lnTo>
                    <a:pt x="0" y="46458"/>
                  </a:lnTo>
                  <a:cubicBezTo>
                    <a:pt x="0" y="34137"/>
                    <a:pt x="4895" y="22320"/>
                    <a:pt x="13607" y="13607"/>
                  </a:cubicBezTo>
                  <a:cubicBezTo>
                    <a:pt x="22320" y="4895"/>
                    <a:pt x="34137" y="0"/>
                    <a:pt x="4645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894768" cy="456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34525" y="4279807"/>
            <a:ext cx="6379989" cy="1199716"/>
            <a:chOff x="0" y="0"/>
            <a:chExt cx="2340062" cy="440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0062" cy="440033"/>
            </a:xfrm>
            <a:custGeom>
              <a:avLst/>
              <a:gdLst/>
              <a:ahLst/>
              <a:cxnLst/>
              <a:rect l="l" t="t" r="r" b="b"/>
              <a:pathLst>
                <a:path w="2340062" h="440033">
                  <a:moveTo>
                    <a:pt x="37618" y="0"/>
                  </a:moveTo>
                  <a:lnTo>
                    <a:pt x="2302444" y="0"/>
                  </a:lnTo>
                  <a:cubicBezTo>
                    <a:pt x="2312421" y="0"/>
                    <a:pt x="2321989" y="3963"/>
                    <a:pt x="2329044" y="11018"/>
                  </a:cubicBezTo>
                  <a:cubicBezTo>
                    <a:pt x="2336098" y="18073"/>
                    <a:pt x="2340062" y="27641"/>
                    <a:pt x="2340062" y="37618"/>
                  </a:cubicBezTo>
                  <a:lnTo>
                    <a:pt x="2340062" y="402416"/>
                  </a:lnTo>
                  <a:cubicBezTo>
                    <a:pt x="2340062" y="412393"/>
                    <a:pt x="2336098" y="421961"/>
                    <a:pt x="2329044" y="429016"/>
                  </a:cubicBezTo>
                  <a:cubicBezTo>
                    <a:pt x="2321989" y="436070"/>
                    <a:pt x="2312421" y="440033"/>
                    <a:pt x="2302444" y="440033"/>
                  </a:cubicBezTo>
                  <a:lnTo>
                    <a:pt x="37618" y="440033"/>
                  </a:lnTo>
                  <a:cubicBezTo>
                    <a:pt x="27641" y="440033"/>
                    <a:pt x="18073" y="436070"/>
                    <a:pt x="11018" y="429016"/>
                  </a:cubicBezTo>
                  <a:cubicBezTo>
                    <a:pt x="3963" y="421961"/>
                    <a:pt x="0" y="412393"/>
                    <a:pt x="0" y="402416"/>
                  </a:cubicBezTo>
                  <a:lnTo>
                    <a:pt x="0" y="37618"/>
                  </a:lnTo>
                  <a:cubicBezTo>
                    <a:pt x="0" y="27641"/>
                    <a:pt x="3963" y="18073"/>
                    <a:pt x="11018" y="11018"/>
                  </a:cubicBezTo>
                  <a:cubicBezTo>
                    <a:pt x="18073" y="3963"/>
                    <a:pt x="27641" y="0"/>
                    <a:pt x="3761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340062" cy="459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4525" y="2664636"/>
            <a:ext cx="6266213" cy="1192415"/>
            <a:chOff x="0" y="0"/>
            <a:chExt cx="2298330" cy="4373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98330" cy="437356"/>
            </a:xfrm>
            <a:custGeom>
              <a:avLst/>
              <a:gdLst/>
              <a:ahLst/>
              <a:cxnLst/>
              <a:rect l="l" t="t" r="r" b="b"/>
              <a:pathLst>
                <a:path w="2298330" h="437356">
                  <a:moveTo>
                    <a:pt x="38301" y="0"/>
                  </a:moveTo>
                  <a:lnTo>
                    <a:pt x="2260030" y="0"/>
                  </a:lnTo>
                  <a:cubicBezTo>
                    <a:pt x="2281183" y="0"/>
                    <a:pt x="2298330" y="17148"/>
                    <a:pt x="2298330" y="38301"/>
                  </a:cubicBezTo>
                  <a:lnTo>
                    <a:pt x="2298330" y="399055"/>
                  </a:lnTo>
                  <a:cubicBezTo>
                    <a:pt x="2298330" y="420208"/>
                    <a:pt x="2281183" y="437356"/>
                    <a:pt x="2260030" y="437356"/>
                  </a:cubicBezTo>
                  <a:lnTo>
                    <a:pt x="38301" y="437356"/>
                  </a:lnTo>
                  <a:cubicBezTo>
                    <a:pt x="17148" y="437356"/>
                    <a:pt x="0" y="420208"/>
                    <a:pt x="0" y="399055"/>
                  </a:cubicBezTo>
                  <a:lnTo>
                    <a:pt x="0" y="38301"/>
                  </a:lnTo>
                  <a:cubicBezTo>
                    <a:pt x="0" y="17148"/>
                    <a:pt x="17148" y="0"/>
                    <a:pt x="38301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298330" cy="456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863271" y="2599337"/>
            <a:ext cx="1323013" cy="1323013"/>
          </a:xfrm>
          <a:custGeom>
            <a:avLst/>
            <a:gdLst/>
            <a:ahLst/>
            <a:cxnLst/>
            <a:rect l="l" t="t" r="r" b="b"/>
            <a:pathLst>
              <a:path w="1323013" h="1323013">
                <a:moveTo>
                  <a:pt x="0" y="0"/>
                </a:moveTo>
                <a:lnTo>
                  <a:pt x="1323013" y="0"/>
                </a:lnTo>
                <a:lnTo>
                  <a:pt x="1323013" y="1323013"/>
                </a:lnTo>
                <a:lnTo>
                  <a:pt x="0" y="1323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252008" y="2664636"/>
            <a:ext cx="1181832" cy="1181832"/>
          </a:xfrm>
          <a:custGeom>
            <a:avLst/>
            <a:gdLst/>
            <a:ahLst/>
            <a:cxnLst/>
            <a:rect l="l" t="t" r="r" b="b"/>
            <a:pathLst>
              <a:path w="1181832" h="1181832">
                <a:moveTo>
                  <a:pt x="0" y="0"/>
                </a:moveTo>
                <a:lnTo>
                  <a:pt x="1181833" y="0"/>
                </a:lnTo>
                <a:lnTo>
                  <a:pt x="1181833" y="1181832"/>
                </a:lnTo>
                <a:lnTo>
                  <a:pt x="0" y="1181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38888" y="887987"/>
            <a:ext cx="11940368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b="1" spc="5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RETROSPECTIVE SUMMARY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45808" y="2881079"/>
            <a:ext cx="3317463" cy="140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WHAT WENT WELL?</a:t>
            </a:r>
          </a:p>
          <a:p>
            <a:pPr algn="ctr">
              <a:lnSpc>
                <a:spcPts val="3737"/>
              </a:lnSpc>
            </a:pPr>
            <a:endParaRPr lang="en-US" sz="2708" spc="265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endParaRPr lang="en-US" sz="2708" spc="265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63649" y="4369900"/>
            <a:ext cx="563115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95% completion of planned story points, with the Browser Extension and Employee Feedback features delivered as scheduled.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34525" y="3007607"/>
            <a:ext cx="47174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WHAT COULD BE IMPROVED?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34525" y="4190426"/>
            <a:ext cx="6379989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More time should be allocated to complex features like Verified Feedback on Companies, especially in areas requiring data integration from multiple sources.</a:t>
            </a:r>
          </a:p>
        </p:txBody>
      </p:sp>
    </p:spTree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57892" y="4106237"/>
            <a:ext cx="5442664" cy="1490714"/>
            <a:chOff x="0" y="0"/>
            <a:chExt cx="1996268" cy="5467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6268" cy="546766"/>
            </a:xfrm>
            <a:custGeom>
              <a:avLst/>
              <a:gdLst/>
              <a:ahLst/>
              <a:cxnLst/>
              <a:rect l="l" t="t" r="r" b="b"/>
              <a:pathLst>
                <a:path w="1996268" h="546766">
                  <a:moveTo>
                    <a:pt x="44096" y="0"/>
                  </a:moveTo>
                  <a:lnTo>
                    <a:pt x="1952172" y="0"/>
                  </a:lnTo>
                  <a:cubicBezTo>
                    <a:pt x="1976526" y="0"/>
                    <a:pt x="1996268" y="19742"/>
                    <a:pt x="1996268" y="44096"/>
                  </a:cubicBezTo>
                  <a:lnTo>
                    <a:pt x="1996268" y="502670"/>
                  </a:lnTo>
                  <a:cubicBezTo>
                    <a:pt x="1996268" y="514365"/>
                    <a:pt x="1991622" y="525581"/>
                    <a:pt x="1983353" y="533851"/>
                  </a:cubicBezTo>
                  <a:cubicBezTo>
                    <a:pt x="1975083" y="542120"/>
                    <a:pt x="1963867" y="546766"/>
                    <a:pt x="1952172" y="546766"/>
                  </a:cubicBezTo>
                  <a:lnTo>
                    <a:pt x="44096" y="546766"/>
                  </a:lnTo>
                  <a:cubicBezTo>
                    <a:pt x="19742" y="546766"/>
                    <a:pt x="0" y="527024"/>
                    <a:pt x="0" y="502670"/>
                  </a:cubicBezTo>
                  <a:lnTo>
                    <a:pt x="0" y="44096"/>
                  </a:lnTo>
                  <a:cubicBezTo>
                    <a:pt x="0" y="32401"/>
                    <a:pt x="4646" y="21185"/>
                    <a:pt x="12915" y="12915"/>
                  </a:cubicBezTo>
                  <a:cubicBezTo>
                    <a:pt x="21185" y="4646"/>
                    <a:pt x="32401" y="0"/>
                    <a:pt x="44096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96268" cy="565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7892" y="2710760"/>
            <a:ext cx="5165932" cy="1192415"/>
            <a:chOff x="0" y="0"/>
            <a:chExt cx="1894768" cy="437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4768" cy="437356"/>
            </a:xfrm>
            <a:custGeom>
              <a:avLst/>
              <a:gdLst/>
              <a:ahLst/>
              <a:cxnLst/>
              <a:rect l="l" t="t" r="r" b="b"/>
              <a:pathLst>
                <a:path w="1894768" h="437356">
                  <a:moveTo>
                    <a:pt x="46458" y="0"/>
                  </a:moveTo>
                  <a:lnTo>
                    <a:pt x="1848310" y="0"/>
                  </a:lnTo>
                  <a:cubicBezTo>
                    <a:pt x="1860631" y="0"/>
                    <a:pt x="1872448" y="4895"/>
                    <a:pt x="1881161" y="13607"/>
                  </a:cubicBezTo>
                  <a:cubicBezTo>
                    <a:pt x="1889873" y="22320"/>
                    <a:pt x="1894768" y="34137"/>
                    <a:pt x="1894768" y="46458"/>
                  </a:cubicBezTo>
                  <a:lnTo>
                    <a:pt x="1894768" y="390898"/>
                  </a:lnTo>
                  <a:cubicBezTo>
                    <a:pt x="1894768" y="416556"/>
                    <a:pt x="1873968" y="437356"/>
                    <a:pt x="1848310" y="437356"/>
                  </a:cubicBezTo>
                  <a:lnTo>
                    <a:pt x="46458" y="437356"/>
                  </a:lnTo>
                  <a:cubicBezTo>
                    <a:pt x="34137" y="437356"/>
                    <a:pt x="22320" y="432461"/>
                    <a:pt x="13607" y="423748"/>
                  </a:cubicBezTo>
                  <a:cubicBezTo>
                    <a:pt x="4895" y="415036"/>
                    <a:pt x="0" y="403219"/>
                    <a:pt x="0" y="390898"/>
                  </a:cubicBezTo>
                  <a:lnTo>
                    <a:pt x="0" y="46458"/>
                  </a:lnTo>
                  <a:cubicBezTo>
                    <a:pt x="0" y="34137"/>
                    <a:pt x="4895" y="22320"/>
                    <a:pt x="13607" y="13607"/>
                  </a:cubicBezTo>
                  <a:cubicBezTo>
                    <a:pt x="22320" y="4895"/>
                    <a:pt x="34137" y="0"/>
                    <a:pt x="4645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894768" cy="456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34525" y="4279807"/>
            <a:ext cx="6379989" cy="1762767"/>
            <a:chOff x="0" y="0"/>
            <a:chExt cx="2340062" cy="646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0062" cy="646550"/>
            </a:xfrm>
            <a:custGeom>
              <a:avLst/>
              <a:gdLst/>
              <a:ahLst/>
              <a:cxnLst/>
              <a:rect l="l" t="t" r="r" b="b"/>
              <a:pathLst>
                <a:path w="2340062" h="646550">
                  <a:moveTo>
                    <a:pt x="37618" y="0"/>
                  </a:moveTo>
                  <a:lnTo>
                    <a:pt x="2302444" y="0"/>
                  </a:lnTo>
                  <a:cubicBezTo>
                    <a:pt x="2312421" y="0"/>
                    <a:pt x="2321989" y="3963"/>
                    <a:pt x="2329044" y="11018"/>
                  </a:cubicBezTo>
                  <a:cubicBezTo>
                    <a:pt x="2336098" y="18073"/>
                    <a:pt x="2340062" y="27641"/>
                    <a:pt x="2340062" y="37618"/>
                  </a:cubicBezTo>
                  <a:lnTo>
                    <a:pt x="2340062" y="608933"/>
                  </a:lnTo>
                  <a:cubicBezTo>
                    <a:pt x="2340062" y="618910"/>
                    <a:pt x="2336098" y="628478"/>
                    <a:pt x="2329044" y="635532"/>
                  </a:cubicBezTo>
                  <a:cubicBezTo>
                    <a:pt x="2321989" y="642587"/>
                    <a:pt x="2312421" y="646550"/>
                    <a:pt x="2302444" y="646550"/>
                  </a:cubicBezTo>
                  <a:lnTo>
                    <a:pt x="37618" y="646550"/>
                  </a:lnTo>
                  <a:cubicBezTo>
                    <a:pt x="27641" y="646550"/>
                    <a:pt x="18073" y="642587"/>
                    <a:pt x="11018" y="635532"/>
                  </a:cubicBezTo>
                  <a:cubicBezTo>
                    <a:pt x="3963" y="628478"/>
                    <a:pt x="0" y="618910"/>
                    <a:pt x="0" y="608933"/>
                  </a:cubicBezTo>
                  <a:lnTo>
                    <a:pt x="0" y="37618"/>
                  </a:lnTo>
                  <a:cubicBezTo>
                    <a:pt x="0" y="27641"/>
                    <a:pt x="3963" y="18073"/>
                    <a:pt x="11018" y="11018"/>
                  </a:cubicBezTo>
                  <a:cubicBezTo>
                    <a:pt x="18073" y="3963"/>
                    <a:pt x="27641" y="0"/>
                    <a:pt x="3761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340062" cy="665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4525" y="2664636"/>
            <a:ext cx="6266213" cy="1192415"/>
            <a:chOff x="0" y="0"/>
            <a:chExt cx="2298330" cy="4373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98330" cy="437356"/>
            </a:xfrm>
            <a:custGeom>
              <a:avLst/>
              <a:gdLst/>
              <a:ahLst/>
              <a:cxnLst/>
              <a:rect l="l" t="t" r="r" b="b"/>
              <a:pathLst>
                <a:path w="2298330" h="437356">
                  <a:moveTo>
                    <a:pt x="38301" y="0"/>
                  </a:moveTo>
                  <a:lnTo>
                    <a:pt x="2260030" y="0"/>
                  </a:lnTo>
                  <a:cubicBezTo>
                    <a:pt x="2281183" y="0"/>
                    <a:pt x="2298330" y="17148"/>
                    <a:pt x="2298330" y="38301"/>
                  </a:cubicBezTo>
                  <a:lnTo>
                    <a:pt x="2298330" y="399055"/>
                  </a:lnTo>
                  <a:cubicBezTo>
                    <a:pt x="2298330" y="420208"/>
                    <a:pt x="2281183" y="437356"/>
                    <a:pt x="2260030" y="437356"/>
                  </a:cubicBezTo>
                  <a:lnTo>
                    <a:pt x="38301" y="437356"/>
                  </a:lnTo>
                  <a:cubicBezTo>
                    <a:pt x="17148" y="437356"/>
                    <a:pt x="0" y="420208"/>
                    <a:pt x="0" y="399055"/>
                  </a:cubicBezTo>
                  <a:lnTo>
                    <a:pt x="0" y="38301"/>
                  </a:lnTo>
                  <a:cubicBezTo>
                    <a:pt x="0" y="17148"/>
                    <a:pt x="17148" y="0"/>
                    <a:pt x="38301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298330" cy="456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996269" y="2619514"/>
            <a:ext cx="1374907" cy="1374907"/>
          </a:xfrm>
          <a:custGeom>
            <a:avLst/>
            <a:gdLst/>
            <a:ahLst/>
            <a:cxnLst/>
            <a:rect l="l" t="t" r="r" b="b"/>
            <a:pathLst>
              <a:path w="1374907" h="1374907">
                <a:moveTo>
                  <a:pt x="0" y="0"/>
                </a:moveTo>
                <a:lnTo>
                  <a:pt x="1374907" y="0"/>
                </a:lnTo>
                <a:lnTo>
                  <a:pt x="1374907" y="1374907"/>
                </a:lnTo>
                <a:lnTo>
                  <a:pt x="0" y="1374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519123" y="2796919"/>
            <a:ext cx="1106256" cy="1106256"/>
          </a:xfrm>
          <a:custGeom>
            <a:avLst/>
            <a:gdLst/>
            <a:ahLst/>
            <a:cxnLst/>
            <a:rect l="l" t="t" r="r" b="b"/>
            <a:pathLst>
              <a:path w="1106256" h="1106256">
                <a:moveTo>
                  <a:pt x="0" y="0"/>
                </a:moveTo>
                <a:lnTo>
                  <a:pt x="1106257" y="0"/>
                </a:lnTo>
                <a:lnTo>
                  <a:pt x="1106257" y="1106256"/>
                </a:lnTo>
                <a:lnTo>
                  <a:pt x="0" y="1106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894522" y="783872"/>
            <a:ext cx="4498956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b="1" spc="5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NEXT STEPS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45808" y="2881079"/>
            <a:ext cx="331746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OUTSTANDING WORK FOR SPRINT 1: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63649" y="4369900"/>
            <a:ext cx="5631151" cy="140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Complete the remaining 5% of the Verified Feedback on Companies user story.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34525" y="3007607"/>
            <a:ext cx="47174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PREPARATION FOR SPRINT 2: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34525" y="4190426"/>
            <a:ext cx="6379989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Refocus resources on delivering User Profile Management and Dashboard Analytics.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Carry over the unfinished portion of the Verified Feedback on Companies feature into Sprint 2 and address the integration challenges early.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54085" y="1038225"/>
            <a:ext cx="7760781" cy="8750116"/>
          </a:xfrm>
          <a:custGeom>
            <a:avLst/>
            <a:gdLst/>
            <a:ahLst/>
            <a:cxnLst/>
            <a:rect l="l" t="t" r="r" b="b"/>
            <a:pathLst>
              <a:path w="7760781" h="8750116">
                <a:moveTo>
                  <a:pt x="0" y="0"/>
                </a:moveTo>
                <a:lnTo>
                  <a:pt x="7760780" y="0"/>
                </a:lnTo>
                <a:lnTo>
                  <a:pt x="7760780" y="8750116"/>
                </a:lnTo>
                <a:lnTo>
                  <a:pt x="0" y="875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60427" y="22860"/>
            <a:ext cx="7228610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b="1" spc="5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UPDATED BACKLOG</a:t>
            </a:r>
          </a:p>
        </p:txBody>
      </p:sp>
    </p:spTree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88615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416119" y="3387984"/>
            <a:ext cx="3145217" cy="2736129"/>
            <a:chOff x="0" y="0"/>
            <a:chExt cx="862412" cy="7502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750241"/>
            </a:xfrm>
            <a:custGeom>
              <a:avLst/>
              <a:gdLst/>
              <a:ahLst/>
              <a:cxnLst/>
              <a:rect l="l" t="t" r="r" b="b"/>
              <a:pathLst>
                <a:path w="862412" h="750241">
                  <a:moveTo>
                    <a:pt x="0" y="0"/>
                  </a:moveTo>
                  <a:lnTo>
                    <a:pt x="862412" y="0"/>
                  </a:lnTo>
                  <a:lnTo>
                    <a:pt x="862412" y="750241"/>
                  </a:lnTo>
                  <a:lnTo>
                    <a:pt x="0" y="750241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797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603406" y="1607185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6820" r="223" b="-431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571796" y="3426057"/>
            <a:ext cx="3145217" cy="2698056"/>
            <a:chOff x="0" y="0"/>
            <a:chExt cx="862412" cy="7398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739801"/>
            </a:xfrm>
            <a:custGeom>
              <a:avLst/>
              <a:gdLst/>
              <a:ahLst/>
              <a:cxnLst/>
              <a:rect l="l" t="t" r="r" b="b"/>
              <a:pathLst>
                <a:path w="862412" h="739801">
                  <a:moveTo>
                    <a:pt x="0" y="0"/>
                  </a:moveTo>
                  <a:lnTo>
                    <a:pt x="862412" y="0"/>
                  </a:lnTo>
                  <a:lnTo>
                    <a:pt x="862412" y="739801"/>
                  </a:lnTo>
                  <a:lnTo>
                    <a:pt x="0" y="739801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62412" cy="78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759084" y="1559560"/>
            <a:ext cx="2706695" cy="2696122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2" r="-242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726664" y="3368934"/>
            <a:ext cx="3145217" cy="2755179"/>
            <a:chOff x="0" y="0"/>
            <a:chExt cx="862412" cy="7554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2412" cy="755464"/>
            </a:xfrm>
            <a:custGeom>
              <a:avLst/>
              <a:gdLst/>
              <a:ahLst/>
              <a:cxnLst/>
              <a:rect l="l" t="t" r="r" b="b"/>
              <a:pathLst>
                <a:path w="862412" h="755464">
                  <a:moveTo>
                    <a:pt x="0" y="0"/>
                  </a:moveTo>
                  <a:lnTo>
                    <a:pt x="862412" y="0"/>
                  </a:lnTo>
                  <a:lnTo>
                    <a:pt x="862412" y="755464"/>
                  </a:lnTo>
                  <a:lnTo>
                    <a:pt x="0" y="755464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62412" cy="80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913951" y="1626235"/>
            <a:ext cx="2706695" cy="2696122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7231" r="223" b="-7231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416119" y="7990610"/>
            <a:ext cx="3145217" cy="2698056"/>
            <a:chOff x="0" y="0"/>
            <a:chExt cx="862412" cy="7398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2412" cy="739801"/>
            </a:xfrm>
            <a:custGeom>
              <a:avLst/>
              <a:gdLst/>
              <a:ahLst/>
              <a:cxnLst/>
              <a:rect l="l" t="t" r="r" b="b"/>
              <a:pathLst>
                <a:path w="862412" h="739801">
                  <a:moveTo>
                    <a:pt x="0" y="0"/>
                  </a:moveTo>
                  <a:lnTo>
                    <a:pt x="862412" y="0"/>
                  </a:lnTo>
                  <a:lnTo>
                    <a:pt x="862412" y="739801"/>
                  </a:lnTo>
                  <a:lnTo>
                    <a:pt x="0" y="739801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62412" cy="78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3603406" y="6124113"/>
            <a:ext cx="2706695" cy="2696122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r="223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7580158" y="8190635"/>
            <a:ext cx="3145217" cy="2698056"/>
            <a:chOff x="0" y="0"/>
            <a:chExt cx="862412" cy="73980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62412" cy="739801"/>
            </a:xfrm>
            <a:custGeom>
              <a:avLst/>
              <a:gdLst/>
              <a:ahLst/>
              <a:cxnLst/>
              <a:rect l="l" t="t" r="r" b="b"/>
              <a:pathLst>
                <a:path w="862412" h="739801">
                  <a:moveTo>
                    <a:pt x="0" y="0"/>
                  </a:moveTo>
                  <a:lnTo>
                    <a:pt x="862412" y="0"/>
                  </a:lnTo>
                  <a:lnTo>
                    <a:pt x="862412" y="739801"/>
                  </a:lnTo>
                  <a:lnTo>
                    <a:pt x="0" y="739801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62412" cy="78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7767446" y="6324138"/>
            <a:ext cx="2706695" cy="2696122"/>
            <a:chOff x="0" y="0"/>
            <a:chExt cx="6502400" cy="6477000"/>
          </a:xfrm>
        </p:grpSpPr>
        <p:sp>
          <p:nvSpPr>
            <p:cNvPr id="35" name="Freeform 3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5371" r="-5371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1913951" y="7990610"/>
            <a:ext cx="3145217" cy="2698056"/>
            <a:chOff x="0" y="0"/>
            <a:chExt cx="862412" cy="73980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62412" cy="739801"/>
            </a:xfrm>
            <a:custGeom>
              <a:avLst/>
              <a:gdLst/>
              <a:ahLst/>
              <a:cxnLst/>
              <a:rect l="l" t="t" r="r" b="b"/>
              <a:pathLst>
                <a:path w="862412" h="739801">
                  <a:moveTo>
                    <a:pt x="0" y="0"/>
                  </a:moveTo>
                  <a:lnTo>
                    <a:pt x="862412" y="0"/>
                  </a:lnTo>
                  <a:lnTo>
                    <a:pt x="862412" y="739801"/>
                  </a:lnTo>
                  <a:lnTo>
                    <a:pt x="0" y="739801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862412" cy="78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2101238" y="6124113"/>
            <a:ext cx="2706695" cy="2696122"/>
            <a:chOff x="0" y="0"/>
            <a:chExt cx="6502400" cy="6477000"/>
          </a:xfrm>
        </p:grpSpPr>
        <p:sp>
          <p:nvSpPr>
            <p:cNvPr id="41" name="Freeform 4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5371" r="-5371"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2343797" y="-238125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63771" y="4743450"/>
            <a:ext cx="2449914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AYMAN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IDRIS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949138" y="4695825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MOSTAFA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EID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294659" y="4598582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AHMED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HOTER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849764" y="9269903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AHMED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ABDEEN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013803" y="9275602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GEHAD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NASSER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347596" y="9269903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AFNAN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ELZAWAHRY</a:t>
            </a:r>
          </a:p>
        </p:txBody>
      </p:sp>
    </p:spTree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626267" y="-8929965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9936" y="3275682"/>
            <a:ext cx="6226061" cy="3735637"/>
          </a:xfrm>
          <a:custGeom>
            <a:avLst/>
            <a:gdLst/>
            <a:ahLst/>
            <a:cxnLst/>
            <a:rect l="l" t="t" r="r" b="b"/>
            <a:pathLst>
              <a:path w="6226061" h="3735637">
                <a:moveTo>
                  <a:pt x="0" y="0"/>
                </a:moveTo>
                <a:lnTo>
                  <a:pt x="6226062" y="0"/>
                </a:lnTo>
                <a:lnTo>
                  <a:pt x="6226062" y="3735636"/>
                </a:lnTo>
                <a:lnTo>
                  <a:pt x="0" y="373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61733" y="5500861"/>
            <a:ext cx="3512879" cy="56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8"/>
              </a:lnSpc>
              <a:spcBef>
                <a:spcPct val="0"/>
              </a:spcBef>
            </a:pPr>
            <a:r>
              <a:rPr lang="en-US" sz="3327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Any Questions?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7816" y="1531620"/>
            <a:ext cx="8097687" cy="361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9"/>
              </a:lnSpc>
              <a:spcBef>
                <a:spcPct val="0"/>
              </a:spcBef>
            </a:pPr>
            <a:r>
              <a:rPr lang="en-US" sz="6999" b="1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YOUR TIME AND ATTENTION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69153" y="1765300"/>
            <a:ext cx="11068265" cy="8243939"/>
            <a:chOff x="0" y="0"/>
            <a:chExt cx="13394785" cy="9976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94658" cy="10004353"/>
            </a:xfrm>
            <a:custGeom>
              <a:avLst/>
              <a:gdLst/>
              <a:ahLst/>
              <a:cxnLst/>
              <a:rect l="l" t="t" r="r" b="b"/>
              <a:pathLst>
                <a:path w="13394658" h="1000435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357670"/>
                  </a:lnTo>
                  <a:cubicBezTo>
                    <a:pt x="0" y="8518326"/>
                    <a:pt x="128397" y="8677711"/>
                    <a:pt x="285369" y="8711874"/>
                  </a:cubicBezTo>
                  <a:lnTo>
                    <a:pt x="13109290" y="9970190"/>
                  </a:lnTo>
                  <a:cubicBezTo>
                    <a:pt x="13266262" y="10004353"/>
                    <a:pt x="13394658" y="9900848"/>
                    <a:pt x="13394658" y="9740193"/>
                  </a:cubicBezTo>
                  <a:lnTo>
                    <a:pt x="13394658" y="292100"/>
                  </a:lnTo>
                  <a:cubicBezTo>
                    <a:pt x="13394658" y="131445"/>
                    <a:pt x="13263214" y="0"/>
                    <a:pt x="13102558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1669748" y="1906598"/>
            <a:ext cx="6310641" cy="8102641"/>
            <a:chOff x="0" y="0"/>
            <a:chExt cx="7990306" cy="102592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90179" cy="10286831"/>
            </a:xfrm>
            <a:custGeom>
              <a:avLst/>
              <a:gdLst/>
              <a:ahLst/>
              <a:cxnLst/>
              <a:rect l="l" t="t" r="r" b="b"/>
              <a:pathLst>
                <a:path w="7990179" h="10286831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640149"/>
                  </a:lnTo>
                  <a:cubicBezTo>
                    <a:pt x="0" y="8800804"/>
                    <a:pt x="128397" y="8960189"/>
                    <a:pt x="285369" y="8994352"/>
                  </a:cubicBezTo>
                  <a:lnTo>
                    <a:pt x="7704810" y="10252668"/>
                  </a:lnTo>
                  <a:cubicBezTo>
                    <a:pt x="7861782" y="10286831"/>
                    <a:pt x="7990179" y="10183326"/>
                    <a:pt x="7990179" y="10022671"/>
                  </a:cubicBezTo>
                  <a:lnTo>
                    <a:pt x="7990179" y="292100"/>
                  </a:lnTo>
                  <a:cubicBezTo>
                    <a:pt x="7990179" y="131445"/>
                    <a:pt x="7858734" y="0"/>
                    <a:pt x="7698079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71953" y="2576664"/>
            <a:ext cx="1313493" cy="1313493"/>
          </a:xfrm>
          <a:custGeom>
            <a:avLst/>
            <a:gdLst/>
            <a:ahLst/>
            <a:cxnLst/>
            <a:rect l="l" t="t" r="r" b="b"/>
            <a:pathLst>
              <a:path w="1313493" h="1313493">
                <a:moveTo>
                  <a:pt x="0" y="0"/>
                </a:moveTo>
                <a:lnTo>
                  <a:pt x="1313494" y="0"/>
                </a:lnTo>
                <a:lnTo>
                  <a:pt x="1313494" y="1313493"/>
                </a:lnTo>
                <a:lnTo>
                  <a:pt x="0" y="1313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51860" y="2704339"/>
            <a:ext cx="10368189" cy="7399595"/>
            <a:chOff x="0" y="0"/>
            <a:chExt cx="13824252" cy="9866127"/>
          </a:xfrm>
        </p:grpSpPr>
        <p:sp>
          <p:nvSpPr>
            <p:cNvPr id="8" name="TextBox 8"/>
            <p:cNvSpPr txBox="1"/>
            <p:nvPr/>
          </p:nvSpPr>
          <p:spPr>
            <a:xfrm>
              <a:off x="0" y="38100"/>
              <a:ext cx="13824252" cy="1528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33"/>
                </a:lnSpc>
              </a:pPr>
              <a:r>
                <a:rPr lang="en-US" sz="4030" spc="-80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             Current State </a:t>
              </a:r>
            </a:p>
            <a:p>
              <a:pPr marL="0" lvl="0" indent="0" algn="l">
                <a:lnSpc>
                  <a:spcPts val="4433"/>
                </a:lnSpc>
              </a:pPr>
              <a:r>
                <a:rPr lang="en-US" sz="4030" spc="-80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            (Before InsightScope)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07833"/>
              <a:ext cx="13824252" cy="765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1"/>
                </a:lnSpc>
              </a:pPr>
              <a:r>
                <a:rPr lang="en-US" sz="2686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The Problem with Current Platforms</a:t>
              </a:r>
            </a:p>
            <a:p>
              <a:pPr algn="l">
                <a:lnSpc>
                  <a:spcPts val="821"/>
                </a:lnSpc>
              </a:pPr>
              <a:endParaRPr lang="en-US" sz="2686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  <a:p>
              <a:pPr marL="580101" lvl="1" indent="-290051" algn="l">
                <a:lnSpc>
                  <a:spcPts val="37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86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Unverifie</a:t>
              </a:r>
              <a:r>
                <a:rPr lang="en-US" sz="2686" b="1" u="none" strike="noStrike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d Reviews: Feedback on platforms like LinkedIn is often biased, manipulated, or inaccurate.</a:t>
              </a:r>
            </a:p>
            <a:p>
              <a:pPr algn="l">
                <a:lnSpc>
                  <a:spcPts val="1381"/>
                </a:lnSpc>
                <a:spcBef>
                  <a:spcPct val="0"/>
                </a:spcBef>
              </a:pPr>
              <a:endParaRPr lang="en-US" sz="2686" b="1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  <a:p>
              <a:pPr marL="580101" lvl="1" indent="-290051" algn="l">
                <a:lnSpc>
                  <a:spcPts val="37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86" b="1" u="none" strike="noStrike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Lack of Transparency: Job seekers and employers can’t trust the data, leading to poor decisions.</a:t>
              </a:r>
            </a:p>
            <a:p>
              <a:pPr algn="l">
                <a:lnSpc>
                  <a:spcPts val="961"/>
                </a:lnSpc>
                <a:spcBef>
                  <a:spcPct val="0"/>
                </a:spcBef>
              </a:pPr>
              <a:endParaRPr lang="en-US" sz="2686" b="1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  <a:p>
              <a:pPr marL="580101" lvl="1" indent="-290051" algn="l">
                <a:lnSpc>
                  <a:spcPts val="37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86" b="1" u="none" strike="noStrike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Impact: Employers make bad hires, and job seekers end up in unsuitable places.</a:t>
              </a:r>
            </a:p>
            <a:p>
              <a:pPr marL="0" lvl="0" indent="0" algn="l">
                <a:lnSpc>
                  <a:spcPts val="1521"/>
                </a:lnSpc>
                <a:spcBef>
                  <a:spcPct val="0"/>
                </a:spcBef>
              </a:pPr>
              <a:endParaRPr lang="en-US" sz="2686" b="1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  <a:p>
              <a:pPr marL="580101" lvl="1" indent="-290051" algn="l">
                <a:lnSpc>
                  <a:spcPts val="37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86" b="1" u="none" strike="noStrike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Turning to Unreliable Sources: For real information, users often turn to unprofessional platforms like Facebook, which are full of unverified claims and misleading content.</a:t>
              </a:r>
            </a:p>
            <a:p>
              <a:pPr marL="0" lvl="0" indent="0" algn="l">
                <a:lnSpc>
                  <a:spcPts val="3761"/>
                </a:lnSpc>
                <a:spcBef>
                  <a:spcPct val="0"/>
                </a:spcBef>
              </a:pPr>
              <a:endParaRPr lang="en-US" sz="2686" b="1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669748" y="1906598"/>
            <a:ext cx="6383676" cy="8197337"/>
          </a:xfrm>
          <a:custGeom>
            <a:avLst/>
            <a:gdLst/>
            <a:ahLst/>
            <a:cxnLst/>
            <a:rect l="l" t="t" r="r" b="b"/>
            <a:pathLst>
              <a:path w="6383676" h="8197337">
                <a:moveTo>
                  <a:pt x="0" y="0"/>
                </a:moveTo>
                <a:lnTo>
                  <a:pt x="6383676" y="0"/>
                </a:lnTo>
                <a:lnTo>
                  <a:pt x="6383676" y="8197336"/>
                </a:lnTo>
                <a:lnTo>
                  <a:pt x="0" y="819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90161" y="542925"/>
            <a:ext cx="9491587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1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Gap analysis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25341" y="1883962"/>
            <a:ext cx="9366345" cy="8125276"/>
            <a:chOff x="0" y="0"/>
            <a:chExt cx="11859328" cy="10287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59201" cy="10315491"/>
            </a:xfrm>
            <a:custGeom>
              <a:avLst/>
              <a:gdLst/>
              <a:ahLst/>
              <a:cxnLst/>
              <a:rect l="l" t="t" r="r" b="b"/>
              <a:pathLst>
                <a:path w="11859201" h="10315491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668809"/>
                  </a:lnTo>
                  <a:cubicBezTo>
                    <a:pt x="0" y="8829464"/>
                    <a:pt x="128397" y="8988849"/>
                    <a:pt x="285369" y="9023012"/>
                  </a:cubicBezTo>
                  <a:lnTo>
                    <a:pt x="11573832" y="10281328"/>
                  </a:lnTo>
                  <a:cubicBezTo>
                    <a:pt x="11730804" y="10315491"/>
                    <a:pt x="11859201" y="10211986"/>
                    <a:pt x="11859201" y="10051331"/>
                  </a:cubicBezTo>
                  <a:lnTo>
                    <a:pt x="11859201" y="292100"/>
                  </a:lnTo>
                  <a:cubicBezTo>
                    <a:pt x="11859201" y="131445"/>
                    <a:pt x="11727756" y="0"/>
                    <a:pt x="11567101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269153" y="1765300"/>
            <a:ext cx="3881199" cy="8243939"/>
            <a:chOff x="0" y="0"/>
            <a:chExt cx="4697017" cy="99767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96890" cy="10004353"/>
            </a:xfrm>
            <a:custGeom>
              <a:avLst/>
              <a:gdLst/>
              <a:ahLst/>
              <a:cxnLst/>
              <a:rect l="l" t="t" r="r" b="b"/>
              <a:pathLst>
                <a:path w="4696890" h="1000435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357670"/>
                  </a:lnTo>
                  <a:cubicBezTo>
                    <a:pt x="0" y="8518326"/>
                    <a:pt x="128397" y="8677711"/>
                    <a:pt x="285369" y="8711874"/>
                  </a:cubicBezTo>
                  <a:lnTo>
                    <a:pt x="4411521" y="9970190"/>
                  </a:lnTo>
                  <a:cubicBezTo>
                    <a:pt x="4568492" y="10004353"/>
                    <a:pt x="4696890" y="9900848"/>
                    <a:pt x="4696890" y="9740193"/>
                  </a:cubicBezTo>
                  <a:lnTo>
                    <a:pt x="4696890" y="292100"/>
                  </a:lnTo>
                  <a:cubicBezTo>
                    <a:pt x="4696890" y="131445"/>
                    <a:pt x="4565445" y="0"/>
                    <a:pt x="4404790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4154496" y="1906598"/>
            <a:ext cx="3825893" cy="8102641"/>
            <a:chOff x="0" y="0"/>
            <a:chExt cx="4844208" cy="10259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44081" cy="10286831"/>
            </a:xfrm>
            <a:custGeom>
              <a:avLst/>
              <a:gdLst/>
              <a:ahLst/>
              <a:cxnLst/>
              <a:rect l="l" t="t" r="r" b="b"/>
              <a:pathLst>
                <a:path w="4844081" h="10286831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640149"/>
                  </a:lnTo>
                  <a:cubicBezTo>
                    <a:pt x="0" y="8800804"/>
                    <a:pt x="128397" y="8960189"/>
                    <a:pt x="285369" y="8994352"/>
                  </a:cubicBezTo>
                  <a:lnTo>
                    <a:pt x="4558712" y="10252668"/>
                  </a:lnTo>
                  <a:cubicBezTo>
                    <a:pt x="4715684" y="10286831"/>
                    <a:pt x="4844081" y="10183326"/>
                    <a:pt x="4844081" y="10022671"/>
                  </a:cubicBezTo>
                  <a:lnTo>
                    <a:pt x="4844081" y="292100"/>
                  </a:lnTo>
                  <a:cubicBezTo>
                    <a:pt x="4844081" y="131445"/>
                    <a:pt x="4712636" y="0"/>
                    <a:pt x="4551981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179793" y="2289718"/>
            <a:ext cx="1112323" cy="1130696"/>
          </a:xfrm>
          <a:custGeom>
            <a:avLst/>
            <a:gdLst/>
            <a:ahLst/>
            <a:cxnLst/>
            <a:rect l="l" t="t" r="r" b="b"/>
            <a:pathLst>
              <a:path w="1112323" h="1130696">
                <a:moveTo>
                  <a:pt x="0" y="0"/>
                </a:moveTo>
                <a:lnTo>
                  <a:pt x="1112323" y="0"/>
                </a:lnTo>
                <a:lnTo>
                  <a:pt x="1112323" y="1130696"/>
                </a:lnTo>
                <a:lnTo>
                  <a:pt x="0" y="113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723253" y="2685796"/>
            <a:ext cx="8770521" cy="7376818"/>
            <a:chOff x="0" y="0"/>
            <a:chExt cx="11694028" cy="983575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11694028" cy="66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88"/>
                </a:lnSpc>
              </a:pPr>
              <a:r>
                <a:rPr lang="en-US" sz="3444" spc="-68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                   Identified Gap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4171"/>
              <a:ext cx="11694028" cy="8601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5743" lvl="1" indent="-247872" algn="l">
                <a:lnSpc>
                  <a:spcPts val="32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96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No Real-Time Fee</a:t>
              </a:r>
              <a:r>
                <a:rPr lang="en-US" sz="2296" b="1" u="none" strike="noStrike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dback: No platform offers verified, multi-source feedback integrated into job search platforms.</a:t>
              </a:r>
            </a:p>
            <a:p>
              <a:pPr marL="0" lvl="0" indent="0" algn="l">
                <a:lnSpc>
                  <a:spcPts val="3214"/>
                </a:lnSpc>
                <a:spcBef>
                  <a:spcPct val="0"/>
                </a:spcBef>
              </a:pPr>
              <a:endParaRPr lang="en-US" sz="2296" b="1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  <a:p>
              <a:pPr marL="495743" lvl="1" indent="-247872" algn="l">
                <a:lnSpc>
                  <a:spcPts val="32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96" b="1" u="none" strike="noStrike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Users Need Trustworthy Data: Both job seekers and employers lack reliable tools to trust the information they’re seeing.</a:t>
              </a:r>
            </a:p>
            <a:p>
              <a:pPr marL="0" lvl="0" indent="0" algn="l">
                <a:lnSpc>
                  <a:spcPts val="3214"/>
                </a:lnSpc>
                <a:spcBef>
                  <a:spcPct val="0"/>
                </a:spcBef>
              </a:pPr>
              <a:endParaRPr lang="en-US" sz="2296" b="1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  <a:p>
              <a:pPr marL="495743" lvl="1" indent="-247872" algn="l">
                <a:lnSpc>
                  <a:spcPts val="32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96" b="1" u="none" strike="noStrike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Mismatched Decisions: Job seekers fall into unsuitable roles, and employers are misled by overrated resumes. InsightScope closes this gap by providing verified, trustworthy insights, making the job market more transparent.</a:t>
              </a:r>
            </a:p>
            <a:p>
              <a:pPr marL="0" lvl="0" indent="0" algn="l">
                <a:lnSpc>
                  <a:spcPts val="3214"/>
                </a:lnSpc>
                <a:spcBef>
                  <a:spcPct val="0"/>
                </a:spcBef>
              </a:pPr>
              <a:endParaRPr lang="en-US" sz="2296" b="1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  <a:p>
              <a:pPr marL="495743" lvl="1" indent="-247872" algn="l">
                <a:lnSpc>
                  <a:spcPts val="32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96" b="1" u="none" strike="noStrike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Critical Need: Without verified insights, companies and candidates continue making decisions based on incomplete or false information.</a:t>
              </a:r>
            </a:p>
            <a:p>
              <a:pPr marL="0" lvl="0" indent="0" algn="l">
                <a:lnSpc>
                  <a:spcPts val="3214"/>
                </a:lnSpc>
                <a:spcBef>
                  <a:spcPct val="0"/>
                </a:spcBef>
              </a:pPr>
              <a:endParaRPr lang="en-US" sz="2296" b="1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69153" y="1765300"/>
            <a:ext cx="3874651" cy="8243939"/>
          </a:xfrm>
          <a:custGeom>
            <a:avLst/>
            <a:gdLst/>
            <a:ahLst/>
            <a:cxnLst/>
            <a:rect l="l" t="t" r="r" b="b"/>
            <a:pathLst>
              <a:path w="3874651" h="8243939">
                <a:moveTo>
                  <a:pt x="0" y="0"/>
                </a:moveTo>
                <a:lnTo>
                  <a:pt x="3874652" y="0"/>
                </a:lnTo>
                <a:lnTo>
                  <a:pt x="3874652" y="8243939"/>
                </a:lnTo>
                <a:lnTo>
                  <a:pt x="0" y="824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54496" y="1906598"/>
            <a:ext cx="3843523" cy="8156016"/>
          </a:xfrm>
          <a:custGeom>
            <a:avLst/>
            <a:gdLst/>
            <a:ahLst/>
            <a:cxnLst/>
            <a:rect l="l" t="t" r="r" b="b"/>
            <a:pathLst>
              <a:path w="3843523" h="8156016">
                <a:moveTo>
                  <a:pt x="0" y="0"/>
                </a:moveTo>
                <a:lnTo>
                  <a:pt x="3843522" y="0"/>
                </a:lnTo>
                <a:lnTo>
                  <a:pt x="3843522" y="8156016"/>
                </a:lnTo>
                <a:lnTo>
                  <a:pt x="0" y="8156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59408" y="4013200"/>
            <a:ext cx="45033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90161" y="542925"/>
            <a:ext cx="9491587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1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Gap analysis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69153" y="1765300"/>
            <a:ext cx="5998507" cy="8243939"/>
            <a:chOff x="0" y="0"/>
            <a:chExt cx="7259378" cy="9976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59251" cy="10004353"/>
            </a:xfrm>
            <a:custGeom>
              <a:avLst/>
              <a:gdLst/>
              <a:ahLst/>
              <a:cxnLst/>
              <a:rect l="l" t="t" r="r" b="b"/>
              <a:pathLst>
                <a:path w="7259251" h="1000435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357670"/>
                  </a:lnTo>
                  <a:cubicBezTo>
                    <a:pt x="0" y="8518326"/>
                    <a:pt x="128397" y="8677711"/>
                    <a:pt x="285369" y="8711874"/>
                  </a:cubicBezTo>
                  <a:lnTo>
                    <a:pt x="6973882" y="9970190"/>
                  </a:lnTo>
                  <a:cubicBezTo>
                    <a:pt x="7130854" y="10004353"/>
                    <a:pt x="7259251" y="9900848"/>
                    <a:pt x="7259251" y="9740193"/>
                  </a:cubicBezTo>
                  <a:lnTo>
                    <a:pt x="7259251" y="292100"/>
                  </a:lnTo>
                  <a:cubicBezTo>
                    <a:pt x="7259251" y="131445"/>
                    <a:pt x="7127806" y="0"/>
                    <a:pt x="6967151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539946" y="1906598"/>
            <a:ext cx="11440443" cy="8102641"/>
            <a:chOff x="0" y="0"/>
            <a:chExt cx="14485476" cy="102592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85350" cy="10286831"/>
            </a:xfrm>
            <a:custGeom>
              <a:avLst/>
              <a:gdLst/>
              <a:ahLst/>
              <a:cxnLst/>
              <a:rect l="l" t="t" r="r" b="b"/>
              <a:pathLst>
                <a:path w="14485350" h="10286831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8640149"/>
                  </a:lnTo>
                  <a:cubicBezTo>
                    <a:pt x="0" y="8800804"/>
                    <a:pt x="128397" y="8960189"/>
                    <a:pt x="285369" y="8994352"/>
                  </a:cubicBezTo>
                  <a:lnTo>
                    <a:pt x="14199980" y="10252668"/>
                  </a:lnTo>
                  <a:cubicBezTo>
                    <a:pt x="14356952" y="10286831"/>
                    <a:pt x="14485350" y="10183326"/>
                    <a:pt x="14485350" y="10022671"/>
                  </a:cubicBezTo>
                  <a:lnTo>
                    <a:pt x="14485350" y="292100"/>
                  </a:lnTo>
                  <a:cubicBezTo>
                    <a:pt x="14485350" y="131445"/>
                    <a:pt x="14353904" y="0"/>
                    <a:pt x="14193250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152450" y="2515304"/>
            <a:ext cx="1055309" cy="1065969"/>
          </a:xfrm>
          <a:custGeom>
            <a:avLst/>
            <a:gdLst/>
            <a:ahLst/>
            <a:cxnLst/>
            <a:rect l="l" t="t" r="r" b="b"/>
            <a:pathLst>
              <a:path w="1055309" h="1065969">
                <a:moveTo>
                  <a:pt x="0" y="0"/>
                </a:moveTo>
                <a:lnTo>
                  <a:pt x="1055310" y="0"/>
                </a:lnTo>
                <a:lnTo>
                  <a:pt x="1055310" y="1065969"/>
                </a:lnTo>
                <a:lnTo>
                  <a:pt x="0" y="106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9153" y="1765300"/>
            <a:ext cx="5997466" cy="8243939"/>
          </a:xfrm>
          <a:custGeom>
            <a:avLst/>
            <a:gdLst/>
            <a:ahLst/>
            <a:cxnLst/>
            <a:rect l="l" t="t" r="r" b="b"/>
            <a:pathLst>
              <a:path w="5997466" h="8243939">
                <a:moveTo>
                  <a:pt x="0" y="0"/>
                </a:moveTo>
                <a:lnTo>
                  <a:pt x="5997466" y="0"/>
                </a:lnTo>
                <a:lnTo>
                  <a:pt x="5997466" y="8243939"/>
                </a:lnTo>
                <a:lnTo>
                  <a:pt x="0" y="824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590679" y="2515304"/>
            <a:ext cx="4503383" cy="1562354"/>
            <a:chOff x="0" y="0"/>
            <a:chExt cx="6004510" cy="2083138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6004510" cy="115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spc="-60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Desired Future State (After InsightScope)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33347"/>
              <a:ext cx="6004510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0161" y="542925"/>
            <a:ext cx="9491587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1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Gap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39946" y="3956050"/>
            <a:ext cx="11141826" cy="579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838" lvl="1" indent="-254419" algn="ctr">
              <a:lnSpc>
                <a:spcPts val="3299"/>
              </a:lnSpc>
              <a:buFont typeface="Arial"/>
              <a:buChar char="•"/>
            </a:pPr>
            <a:r>
              <a:rPr lang="en-US" sz="23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Verified Feedback System: Multi-source, real-time verified insights for job seekers and employers.</a:t>
            </a:r>
          </a:p>
          <a:p>
            <a:pPr algn="ctr">
              <a:lnSpc>
                <a:spcPts val="3299"/>
              </a:lnSpc>
            </a:pPr>
            <a:endParaRPr lang="en-US" sz="235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08838" lvl="1" indent="-254419" algn="ctr">
              <a:lnSpc>
                <a:spcPts val="3299"/>
              </a:lnSpc>
              <a:buFont typeface="Arial"/>
              <a:buChar char="•"/>
            </a:pPr>
            <a:r>
              <a:rPr lang="en-US" sz="23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Insights Without Leaving the Platform: Users get instant, verified feedback while browsing on LinkedIn and Indeed, without needing to switch platforms.</a:t>
            </a:r>
          </a:p>
          <a:p>
            <a:pPr algn="ctr">
              <a:lnSpc>
                <a:spcPts val="3299"/>
              </a:lnSpc>
            </a:pPr>
            <a:endParaRPr lang="en-US" sz="235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08838" lvl="1" indent="-254419" algn="ctr">
              <a:lnSpc>
                <a:spcPts val="3299"/>
              </a:lnSpc>
              <a:buFont typeface="Arial"/>
              <a:buChar char="•"/>
            </a:pPr>
            <a:r>
              <a:rPr lang="en-US" sz="23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Improved Decision-Making: InsightScope enables better hiring decisions and higher job satisfaction by offering trusted data.</a:t>
            </a:r>
          </a:p>
          <a:p>
            <a:pPr algn="ctr">
              <a:lnSpc>
                <a:spcPts val="3299"/>
              </a:lnSpc>
            </a:pPr>
            <a:endParaRPr lang="en-US" sz="235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08838" lvl="1" indent="-254419" algn="ctr">
              <a:lnSpc>
                <a:spcPts val="3299"/>
              </a:lnSpc>
              <a:buFont typeface="Arial"/>
              <a:buChar char="•"/>
            </a:pPr>
            <a:r>
              <a:rPr lang="en-US" sz="23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Seamless Integration: InsightScope works directly on LinkedIn and Indeed, offering feedback without disruption.</a:t>
            </a:r>
          </a:p>
          <a:p>
            <a:pPr algn="ctr">
              <a:lnSpc>
                <a:spcPts val="3299"/>
              </a:lnSpc>
            </a:pPr>
            <a:endParaRPr lang="en-US" sz="235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299"/>
              </a:lnSpc>
            </a:pPr>
            <a:endParaRPr lang="en-US" sz="235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-81643"/>
            <a:ext cx="18288000" cy="1045028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98951" y="3130215"/>
            <a:ext cx="2139866" cy="2139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81818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29456" y="3130215"/>
            <a:ext cx="2139866" cy="21398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38125" cap="sq">
              <a:solidFill>
                <a:srgbClr val="3BB8B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54828" y="3130215"/>
            <a:ext cx="2139866" cy="21398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35A7C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59341" y="3130215"/>
            <a:ext cx="2139866" cy="21398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4A80B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3468884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7094220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823118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4605262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6128103" y="4936722"/>
            <a:ext cx="1069933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145575" y="5151019"/>
            <a:ext cx="4403314" cy="0"/>
          </a:xfrm>
          <a:prstGeom prst="line">
            <a:avLst/>
          </a:prstGeom>
          <a:ln w="238125" cap="flat">
            <a:solidFill>
              <a:srgbClr val="81818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 rot="5400000">
            <a:off x="5289366" y="4907716"/>
            <a:ext cx="519046" cy="486606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6" y="0"/>
                </a:lnTo>
                <a:lnTo>
                  <a:pt x="519046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>
            <a:off x="7099389" y="5151019"/>
            <a:ext cx="2115227" cy="0"/>
          </a:xfrm>
          <a:prstGeom prst="line">
            <a:avLst/>
          </a:prstGeom>
          <a:ln w="238125" cap="flat">
            <a:solidFill>
              <a:srgbClr val="3BB8B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 rot="5400000">
            <a:off x="9052241" y="4907716"/>
            <a:ext cx="519046" cy="486606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5" y="0"/>
                </a:lnTo>
                <a:lnTo>
                  <a:pt x="519045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10859991" y="5151019"/>
            <a:ext cx="2115227" cy="0"/>
          </a:xfrm>
          <a:prstGeom prst="line">
            <a:avLst/>
          </a:prstGeom>
          <a:ln w="238125" cap="flat">
            <a:solidFill>
              <a:srgbClr val="35A7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5400000">
            <a:off x="12670136" y="4907716"/>
            <a:ext cx="519046" cy="486606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6" y="0"/>
                </a:lnTo>
                <a:lnTo>
                  <a:pt x="519046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14316400" y="5151019"/>
            <a:ext cx="2115227" cy="0"/>
          </a:xfrm>
          <a:prstGeom prst="line">
            <a:avLst/>
          </a:prstGeom>
          <a:ln w="238125" cap="flat">
            <a:solidFill>
              <a:srgbClr val="4A80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 rot="5400000">
            <a:off x="16217664" y="4907716"/>
            <a:ext cx="519046" cy="486606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5" y="0"/>
                </a:lnTo>
                <a:lnTo>
                  <a:pt x="519045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3113004" y="2806664"/>
            <a:ext cx="711760" cy="71176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8181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738340" y="2806664"/>
            <a:ext cx="711760" cy="71176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B8B2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468881" y="2806664"/>
            <a:ext cx="711760" cy="71176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A7C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252668" y="2806664"/>
            <a:ext cx="711760" cy="71176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80B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AutoShape 39"/>
          <p:cNvSpPr/>
          <p:nvPr/>
        </p:nvSpPr>
        <p:spPr>
          <a:xfrm flipH="1">
            <a:off x="3468884" y="5511335"/>
            <a:ext cx="0" cy="1083608"/>
          </a:xfrm>
          <a:prstGeom prst="line">
            <a:avLst/>
          </a:prstGeom>
          <a:ln w="95250" cap="flat">
            <a:solidFill>
              <a:srgbClr val="818181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0" name="AutoShape 40"/>
          <p:cNvSpPr/>
          <p:nvPr/>
        </p:nvSpPr>
        <p:spPr>
          <a:xfrm flipH="1">
            <a:off x="7099389" y="5511335"/>
            <a:ext cx="0" cy="1083608"/>
          </a:xfrm>
          <a:prstGeom prst="line">
            <a:avLst/>
          </a:prstGeom>
          <a:ln w="95250" cap="flat">
            <a:solidFill>
              <a:srgbClr val="3BB8B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1" name="AutoShape 41"/>
          <p:cNvSpPr/>
          <p:nvPr/>
        </p:nvSpPr>
        <p:spPr>
          <a:xfrm>
            <a:off x="10833456" y="5511335"/>
            <a:ext cx="0" cy="1083608"/>
          </a:xfrm>
          <a:prstGeom prst="line">
            <a:avLst/>
          </a:prstGeom>
          <a:ln w="95250" cap="flat">
            <a:solidFill>
              <a:srgbClr val="35A7C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2" name="AutoShape 42"/>
          <p:cNvSpPr/>
          <p:nvPr/>
        </p:nvSpPr>
        <p:spPr>
          <a:xfrm flipH="1">
            <a:off x="14620769" y="5511335"/>
            <a:ext cx="0" cy="1083608"/>
          </a:xfrm>
          <a:prstGeom prst="line">
            <a:avLst/>
          </a:prstGeom>
          <a:ln w="95250" cap="flat">
            <a:solidFill>
              <a:srgbClr val="4A80BE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3" name="Freeform 43"/>
          <p:cNvSpPr/>
          <p:nvPr/>
        </p:nvSpPr>
        <p:spPr>
          <a:xfrm>
            <a:off x="-279918" y="10021224"/>
            <a:ext cx="1001509" cy="500755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-248816" y="-18402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7915017" y="991401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-1306002" y="6952068"/>
            <a:ext cx="1950207" cy="1245695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5"/>
                </a:lnTo>
                <a:lnTo>
                  <a:pt x="0" y="12456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7129997" y="-358615"/>
            <a:ext cx="1443692" cy="1443692"/>
          </a:xfrm>
          <a:custGeom>
            <a:avLst/>
            <a:gdLst/>
            <a:ahLst/>
            <a:cxnLst/>
            <a:rect l="l" t="t" r="r" b="b"/>
            <a:pathLst>
              <a:path w="1443692" h="1443692">
                <a:moveTo>
                  <a:pt x="0" y="0"/>
                </a:moveTo>
                <a:lnTo>
                  <a:pt x="1443692" y="0"/>
                </a:lnTo>
                <a:lnTo>
                  <a:pt x="1443692" y="1443692"/>
                </a:lnTo>
                <a:lnTo>
                  <a:pt x="0" y="1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flipH="1">
            <a:off x="17198036" y="78485"/>
            <a:ext cx="1397171" cy="263716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8070637" y="671049"/>
            <a:ext cx="590345" cy="357651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50"/>
          <p:cNvGrpSpPr/>
          <p:nvPr/>
        </p:nvGrpSpPr>
        <p:grpSpPr>
          <a:xfrm>
            <a:off x="-132063" y="-849151"/>
            <a:ext cx="560688" cy="13431866"/>
            <a:chOff x="0" y="0"/>
            <a:chExt cx="147671" cy="353761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47671" cy="3537611"/>
            </a:xfrm>
            <a:custGeom>
              <a:avLst/>
              <a:gdLst/>
              <a:ahLst/>
              <a:cxnLst/>
              <a:rect l="l" t="t" r="r" b="b"/>
              <a:pathLst>
                <a:path w="147671" h="3537611">
                  <a:moveTo>
                    <a:pt x="0" y="0"/>
                  </a:moveTo>
                  <a:lnTo>
                    <a:pt x="147671" y="0"/>
                  </a:lnTo>
                  <a:lnTo>
                    <a:pt x="147671" y="3537611"/>
                  </a:lnTo>
                  <a:lnTo>
                    <a:pt x="0" y="3537611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47671" cy="3585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7954414" y="-849151"/>
            <a:ext cx="560688" cy="13431866"/>
            <a:chOff x="0" y="0"/>
            <a:chExt cx="147671" cy="353761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47671" cy="3537611"/>
            </a:xfrm>
            <a:custGeom>
              <a:avLst/>
              <a:gdLst/>
              <a:ahLst/>
              <a:cxnLst/>
              <a:rect l="l" t="t" r="r" b="b"/>
              <a:pathLst>
                <a:path w="147671" h="3537611">
                  <a:moveTo>
                    <a:pt x="0" y="0"/>
                  </a:moveTo>
                  <a:lnTo>
                    <a:pt x="147671" y="0"/>
                  </a:lnTo>
                  <a:lnTo>
                    <a:pt x="147671" y="3537611"/>
                  </a:lnTo>
                  <a:lnTo>
                    <a:pt x="0" y="3537611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147671" cy="3585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5400000">
            <a:off x="8911830" y="-9261072"/>
            <a:ext cx="560688" cy="18645857"/>
            <a:chOff x="0" y="0"/>
            <a:chExt cx="147671" cy="491084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47671" cy="4910843"/>
            </a:xfrm>
            <a:custGeom>
              <a:avLst/>
              <a:gdLst/>
              <a:ahLst/>
              <a:cxnLst/>
              <a:rect l="l" t="t" r="r" b="b"/>
              <a:pathLst>
                <a:path w="147671" h="4910843">
                  <a:moveTo>
                    <a:pt x="0" y="0"/>
                  </a:moveTo>
                  <a:lnTo>
                    <a:pt x="147671" y="0"/>
                  </a:lnTo>
                  <a:lnTo>
                    <a:pt x="147671" y="4910843"/>
                  </a:lnTo>
                  <a:lnTo>
                    <a:pt x="0" y="4910843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147671" cy="4958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5400000">
            <a:off x="9064230" y="871433"/>
            <a:ext cx="560688" cy="18645857"/>
            <a:chOff x="0" y="0"/>
            <a:chExt cx="147671" cy="491084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47671" cy="4910843"/>
            </a:xfrm>
            <a:custGeom>
              <a:avLst/>
              <a:gdLst/>
              <a:ahLst/>
              <a:cxnLst/>
              <a:rect l="l" t="t" r="r" b="b"/>
              <a:pathLst>
                <a:path w="147671" h="4910843">
                  <a:moveTo>
                    <a:pt x="0" y="0"/>
                  </a:moveTo>
                  <a:lnTo>
                    <a:pt x="147671" y="0"/>
                  </a:lnTo>
                  <a:lnTo>
                    <a:pt x="147671" y="4910843"/>
                  </a:lnTo>
                  <a:lnTo>
                    <a:pt x="0" y="4910843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147671" cy="4958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2743729" y="3527949"/>
            <a:ext cx="1450309" cy="1201339"/>
          </a:xfrm>
          <a:custGeom>
            <a:avLst/>
            <a:gdLst/>
            <a:ahLst/>
            <a:cxnLst/>
            <a:rect l="l" t="t" r="r" b="b"/>
            <a:pathLst>
              <a:path w="1450309" h="1201339">
                <a:moveTo>
                  <a:pt x="0" y="0"/>
                </a:moveTo>
                <a:lnTo>
                  <a:pt x="1450309" y="0"/>
                </a:lnTo>
                <a:lnTo>
                  <a:pt x="1450309" y="1201339"/>
                </a:lnTo>
                <a:lnTo>
                  <a:pt x="0" y="120133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6467062" y="3532122"/>
            <a:ext cx="1197166" cy="1197166"/>
          </a:xfrm>
          <a:custGeom>
            <a:avLst/>
            <a:gdLst/>
            <a:ahLst/>
            <a:cxnLst/>
            <a:rect l="l" t="t" r="r" b="b"/>
            <a:pathLst>
              <a:path w="1197166" h="1197166">
                <a:moveTo>
                  <a:pt x="0" y="0"/>
                </a:moveTo>
                <a:lnTo>
                  <a:pt x="1197166" y="0"/>
                </a:lnTo>
                <a:lnTo>
                  <a:pt x="1197166" y="1197166"/>
                </a:lnTo>
                <a:lnTo>
                  <a:pt x="0" y="119716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0140997" y="3527949"/>
            <a:ext cx="1337558" cy="1337558"/>
          </a:xfrm>
          <a:custGeom>
            <a:avLst/>
            <a:gdLst/>
            <a:ahLst/>
            <a:cxnLst/>
            <a:rect l="l" t="t" r="r" b="b"/>
            <a:pathLst>
              <a:path w="1337558" h="1337558">
                <a:moveTo>
                  <a:pt x="0" y="0"/>
                </a:moveTo>
                <a:lnTo>
                  <a:pt x="1337557" y="0"/>
                </a:lnTo>
                <a:lnTo>
                  <a:pt x="1337557" y="1337558"/>
                </a:lnTo>
                <a:lnTo>
                  <a:pt x="0" y="133755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685596" y="3488192"/>
            <a:ext cx="1487357" cy="1487357"/>
          </a:xfrm>
          <a:custGeom>
            <a:avLst/>
            <a:gdLst/>
            <a:ahLst/>
            <a:cxnLst/>
            <a:rect l="l" t="t" r="r" b="b"/>
            <a:pathLst>
              <a:path w="1487357" h="1487357">
                <a:moveTo>
                  <a:pt x="0" y="0"/>
                </a:moveTo>
                <a:lnTo>
                  <a:pt x="1487357" y="0"/>
                </a:lnTo>
                <a:lnTo>
                  <a:pt x="1487357" y="1487356"/>
                </a:lnTo>
                <a:lnTo>
                  <a:pt x="0" y="148735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028700" y="6766743"/>
            <a:ext cx="4404921" cy="218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507" b="1" spc="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Freemium Model:</a:t>
            </a:r>
          </a:p>
          <a:p>
            <a:pPr algn="ctr">
              <a:lnSpc>
                <a:spcPts val="3509"/>
              </a:lnSpc>
            </a:pPr>
            <a:r>
              <a:rPr lang="en-US" sz="2507" spc="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Free basic features with paid access to premium insights and analytics.</a:t>
            </a:r>
          </a:p>
          <a:p>
            <a:pPr algn="ctr">
              <a:lnSpc>
                <a:spcPts val="3509"/>
              </a:lnSpc>
            </a:pPr>
            <a:r>
              <a:rPr lang="en-US" sz="2507" spc="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(For natural spreading)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48889" y="6904443"/>
            <a:ext cx="3398989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Subscriptions:</a:t>
            </a:r>
          </a:p>
          <a:p>
            <a:pPr algn="ctr">
              <a:lnSpc>
                <a:spcPts val="3359"/>
              </a:lnSpc>
            </a:pPr>
            <a:r>
              <a:rPr lang="en-US" sz="2400" spc="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Charge companies for access to verified reviews and analytics.</a:t>
            </a:r>
          </a:p>
          <a:p>
            <a:pPr algn="ctr">
              <a:lnSpc>
                <a:spcPts val="3359"/>
              </a:lnSpc>
            </a:pPr>
            <a:endParaRPr lang="en-US" sz="2400" spc="12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9555066" y="7023568"/>
            <a:ext cx="275922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Sponsored Individuals and Company Profiles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238714" y="7023568"/>
            <a:ext cx="3481775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Licensing:</a:t>
            </a:r>
          </a:p>
          <a:p>
            <a:pPr algn="ctr">
              <a:lnSpc>
                <a:spcPts val="3359"/>
              </a:lnSpc>
            </a:pPr>
            <a:r>
              <a:rPr lang="en-US" sz="2400" spc="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Sell anonymized data to HR firms and recruitment agencies.</a:t>
            </a:r>
          </a:p>
          <a:p>
            <a:pPr algn="ctr">
              <a:lnSpc>
                <a:spcPts val="3359"/>
              </a:lnSpc>
            </a:pPr>
            <a:endParaRPr lang="en-US" sz="2400" spc="12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3113004" y="2883779"/>
            <a:ext cx="7117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spc="1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738340" y="2883779"/>
            <a:ext cx="7117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spc="1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0468881" y="2883779"/>
            <a:ext cx="7117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spc="1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4252668" y="2883779"/>
            <a:ext cx="7117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spc="1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325592" y="585324"/>
            <a:ext cx="5636816" cy="162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1" spc="2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  <a:p>
            <a:pPr algn="ctr">
              <a:lnSpc>
                <a:spcPts val="6579"/>
              </a:lnSpc>
            </a:pPr>
            <a:r>
              <a:rPr lang="en-US" sz="4699" b="1" spc="2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(Revenue streams)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5615" y="2938402"/>
            <a:ext cx="5739477" cy="5739477"/>
          </a:xfrm>
          <a:custGeom>
            <a:avLst/>
            <a:gdLst/>
            <a:ahLst/>
            <a:cxnLst/>
            <a:rect l="l" t="t" r="r" b="b"/>
            <a:pathLst>
              <a:path w="5739477" h="5739477">
                <a:moveTo>
                  <a:pt x="0" y="0"/>
                </a:moveTo>
                <a:lnTo>
                  <a:pt x="5739476" y="0"/>
                </a:lnTo>
                <a:lnTo>
                  <a:pt x="5739476" y="5739477"/>
                </a:lnTo>
                <a:lnTo>
                  <a:pt x="0" y="573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56939" y="3260441"/>
            <a:ext cx="1219315" cy="121931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7B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69220" y="7170950"/>
            <a:ext cx="1219315" cy="12193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7B8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69220" y="3260441"/>
            <a:ext cx="1219315" cy="12193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2D4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3385" y="5106173"/>
            <a:ext cx="1403935" cy="140393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56939" y="7170950"/>
            <a:ext cx="1219315" cy="12193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2D4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42089" y="2938402"/>
            <a:ext cx="1075693" cy="1251715"/>
            <a:chOff x="0" y="0"/>
            <a:chExt cx="6985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47B8F"/>
            </a:solidFill>
            <a:ln w="123825" cap="sq">
              <a:solidFill>
                <a:srgbClr val="1E2D4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42089" y="4435176"/>
            <a:ext cx="1075693" cy="1251715"/>
            <a:chOff x="0" y="0"/>
            <a:chExt cx="6985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47B8F"/>
            </a:solidFill>
            <a:ln w="123825" cap="sq">
              <a:solidFill>
                <a:srgbClr val="1E2D4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42089" y="5932655"/>
            <a:ext cx="1075693" cy="1251715"/>
            <a:chOff x="0" y="0"/>
            <a:chExt cx="6985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47B8F"/>
            </a:solidFill>
            <a:ln w="123825" cap="sq">
              <a:solidFill>
                <a:srgbClr val="1E2D4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42089" y="7426164"/>
            <a:ext cx="1075693" cy="1251715"/>
            <a:chOff x="0" y="0"/>
            <a:chExt cx="6985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47B8F"/>
            </a:solidFill>
            <a:ln w="123825" cap="sq">
              <a:solidFill>
                <a:srgbClr val="1E2D4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823556" y="3592236"/>
            <a:ext cx="686080" cy="555724"/>
          </a:xfrm>
          <a:custGeom>
            <a:avLst/>
            <a:gdLst/>
            <a:ahLst/>
            <a:cxnLst/>
            <a:rect l="l" t="t" r="r" b="b"/>
            <a:pathLst>
              <a:path w="686080" h="555724">
                <a:moveTo>
                  <a:pt x="0" y="0"/>
                </a:moveTo>
                <a:lnTo>
                  <a:pt x="686080" y="0"/>
                </a:lnTo>
                <a:lnTo>
                  <a:pt x="686080" y="555724"/>
                </a:lnTo>
                <a:lnTo>
                  <a:pt x="0" y="555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025753" y="3550079"/>
            <a:ext cx="706249" cy="640039"/>
          </a:xfrm>
          <a:custGeom>
            <a:avLst/>
            <a:gdLst/>
            <a:ahLst/>
            <a:cxnLst/>
            <a:rect l="l" t="t" r="r" b="b"/>
            <a:pathLst>
              <a:path w="706249" h="640039">
                <a:moveTo>
                  <a:pt x="0" y="0"/>
                </a:moveTo>
                <a:lnTo>
                  <a:pt x="706250" y="0"/>
                </a:lnTo>
                <a:lnTo>
                  <a:pt x="706250" y="640038"/>
                </a:lnTo>
                <a:lnTo>
                  <a:pt x="0" y="64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823556" y="7368698"/>
            <a:ext cx="686080" cy="754971"/>
          </a:xfrm>
          <a:custGeom>
            <a:avLst/>
            <a:gdLst/>
            <a:ahLst/>
            <a:cxnLst/>
            <a:rect l="l" t="t" r="r" b="b"/>
            <a:pathLst>
              <a:path w="686080" h="754971">
                <a:moveTo>
                  <a:pt x="0" y="0"/>
                </a:moveTo>
                <a:lnTo>
                  <a:pt x="686080" y="0"/>
                </a:lnTo>
                <a:lnTo>
                  <a:pt x="686080" y="754970"/>
                </a:lnTo>
                <a:lnTo>
                  <a:pt x="0" y="754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025457" y="7368698"/>
            <a:ext cx="706841" cy="754971"/>
          </a:xfrm>
          <a:custGeom>
            <a:avLst/>
            <a:gdLst/>
            <a:ahLst/>
            <a:cxnLst/>
            <a:rect l="l" t="t" r="r" b="b"/>
            <a:pathLst>
              <a:path w="706841" h="754971">
                <a:moveTo>
                  <a:pt x="0" y="0"/>
                </a:moveTo>
                <a:lnTo>
                  <a:pt x="706842" y="0"/>
                </a:lnTo>
                <a:lnTo>
                  <a:pt x="706842" y="754970"/>
                </a:lnTo>
                <a:lnTo>
                  <a:pt x="0" y="754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4977870" y="904875"/>
            <a:ext cx="8332260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 spc="44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CHARTER</a:t>
            </a:r>
          </a:p>
          <a:p>
            <a:pPr algn="ctr">
              <a:lnSpc>
                <a:spcPts val="6299"/>
              </a:lnSpc>
            </a:pPr>
            <a:r>
              <a:rPr lang="en-US" sz="4500" b="1" spc="44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endParaRPr lang="en-US" sz="4500" b="1" spc="44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045071" y="3055689"/>
            <a:ext cx="7843827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 a browser extension compatible with LinkedIn, Indeed, and other employment websites.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55445" y="4554416"/>
            <a:ext cx="8242929" cy="173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spc="2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a website to host profiles for companies and employees, </a:t>
            </a:r>
          </a:p>
          <a:p>
            <a:pPr algn="ctr">
              <a:lnSpc>
                <a:spcPts val="2760"/>
              </a:lnSpc>
            </a:pPr>
            <a:r>
              <a:rPr lang="en-US" sz="2400" b="1" spc="2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providing insights through verified feedback.</a:t>
            </a:r>
          </a:p>
          <a:p>
            <a:pPr algn="ctr">
              <a:lnSpc>
                <a:spcPts val="2760"/>
              </a:lnSpc>
            </a:pPr>
            <a:endParaRPr lang="en-US" sz="2400" b="1" spc="235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252773" y="6188307"/>
            <a:ext cx="7384546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Launch a feedback system for companies and employees, verified by Multiple data points to ensure fairness.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045071" y="7623997"/>
            <a:ext cx="77533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Successfully targeted companies in Egypt for a soft launch, focusing on established, larger organizations.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82721" y="3239371"/>
            <a:ext cx="594428" cy="63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404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794901" y="4736145"/>
            <a:ext cx="770070" cy="63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404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794901" y="6233624"/>
            <a:ext cx="770070" cy="63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404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794901" y="7727133"/>
            <a:ext cx="770070" cy="63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404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43" name="Freeform 43"/>
          <p:cNvSpPr/>
          <p:nvPr/>
        </p:nvSpPr>
        <p:spPr>
          <a:xfrm>
            <a:off x="3693633" y="5394350"/>
            <a:ext cx="1103440" cy="827580"/>
          </a:xfrm>
          <a:custGeom>
            <a:avLst/>
            <a:gdLst/>
            <a:ahLst/>
            <a:cxnLst/>
            <a:rect l="l" t="t" r="r" b="b"/>
            <a:pathLst>
              <a:path w="1103440" h="827580">
                <a:moveTo>
                  <a:pt x="0" y="0"/>
                </a:moveTo>
                <a:lnTo>
                  <a:pt x="1103440" y="0"/>
                </a:lnTo>
                <a:lnTo>
                  <a:pt x="1103440" y="827581"/>
                </a:lnTo>
                <a:lnTo>
                  <a:pt x="0" y="8275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rot="-5400000">
            <a:off x="15299005" y="-1028700"/>
            <a:ext cx="4027360" cy="4114800"/>
          </a:xfrm>
          <a:custGeom>
            <a:avLst/>
            <a:gdLst/>
            <a:ahLst/>
            <a:cxnLst/>
            <a:rect l="l" t="t" r="r" b="b"/>
            <a:pathLst>
              <a:path w="4027360" h="4114800">
                <a:moveTo>
                  <a:pt x="0" y="0"/>
                </a:moveTo>
                <a:lnTo>
                  <a:pt x="4027361" y="0"/>
                </a:lnTo>
                <a:lnTo>
                  <a:pt x="40273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rot="-5400000" flipV="1">
            <a:off x="-1038366" y="-1028700"/>
            <a:ext cx="4027360" cy="4114800"/>
          </a:xfrm>
          <a:custGeom>
            <a:avLst/>
            <a:gdLst/>
            <a:ahLst/>
            <a:cxnLst/>
            <a:rect l="l" t="t" r="r" b="b"/>
            <a:pathLst>
              <a:path w="4027360" h="4114800">
                <a:moveTo>
                  <a:pt x="0" y="4114800"/>
                </a:moveTo>
                <a:lnTo>
                  <a:pt x="4027361" y="4114800"/>
                </a:lnTo>
                <a:lnTo>
                  <a:pt x="402736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-1522364" y="10017304"/>
            <a:ext cx="21354623" cy="2652117"/>
            <a:chOff x="0" y="0"/>
            <a:chExt cx="5624263" cy="6985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624263" cy="698500"/>
            </a:xfrm>
            <a:custGeom>
              <a:avLst/>
              <a:gdLst/>
              <a:ahLst/>
              <a:cxnLst/>
              <a:rect l="l" t="t" r="r" b="b"/>
              <a:pathLst>
                <a:path w="5624263" h="698500">
                  <a:moveTo>
                    <a:pt x="5624263" y="349250"/>
                  </a:moveTo>
                  <a:lnTo>
                    <a:pt x="5421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21063" y="0"/>
                  </a:lnTo>
                  <a:lnTo>
                    <a:pt x="5624263" y="349250"/>
                  </a:lnTo>
                  <a:close/>
                </a:path>
              </a:pathLst>
            </a:custGeom>
            <a:solidFill>
              <a:srgbClr val="047B8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114300" y="-57150"/>
              <a:ext cx="5395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3162845" y="10017304"/>
            <a:ext cx="11962311" cy="2652117"/>
            <a:chOff x="0" y="0"/>
            <a:chExt cx="3150567" cy="6985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150568" cy="698500"/>
            </a:xfrm>
            <a:custGeom>
              <a:avLst/>
              <a:gdLst/>
              <a:ahLst/>
              <a:cxnLst/>
              <a:rect l="l" t="t" r="r" b="b"/>
              <a:pathLst>
                <a:path w="3150568" h="698500">
                  <a:moveTo>
                    <a:pt x="3150568" y="349250"/>
                  </a:moveTo>
                  <a:lnTo>
                    <a:pt x="294736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947368" y="0"/>
                  </a:lnTo>
                  <a:lnTo>
                    <a:pt x="3150568" y="349250"/>
                  </a:lnTo>
                  <a:close/>
                </a:path>
              </a:pathLst>
            </a:custGeom>
            <a:solidFill>
              <a:srgbClr val="1E2D40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114300" y="-57150"/>
              <a:ext cx="2921967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1664</Words>
  <Application>Microsoft Office PowerPoint</Application>
  <PresentationFormat>Custom</PresentationFormat>
  <Paragraphs>254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61" baseType="lpstr">
      <vt:lpstr>Inter Bold</vt:lpstr>
      <vt:lpstr>Arial</vt:lpstr>
      <vt:lpstr>Poppins Bold</vt:lpstr>
      <vt:lpstr>Aileron</vt:lpstr>
      <vt:lpstr>League Spartan</vt:lpstr>
      <vt:lpstr>Canva Sans Bold</vt:lpstr>
      <vt:lpstr>Proxima Nova Bold</vt:lpstr>
      <vt:lpstr>Aileron Ultra-Bold</vt:lpstr>
      <vt:lpstr>Aileron Bold</vt:lpstr>
      <vt:lpstr>Oswald</vt:lpstr>
      <vt:lpstr>Calibri</vt:lpstr>
      <vt:lpstr>Oswald Bold</vt:lpstr>
      <vt:lpstr>DM Sans</vt:lpstr>
      <vt:lpstr>Tomorrow Bold</vt:lpstr>
      <vt:lpstr>Inter</vt:lpstr>
      <vt:lpstr>Tomorrow</vt:lpstr>
      <vt:lpstr>DM Sans Italics</vt:lpstr>
      <vt:lpstr>Open Sans</vt:lpstr>
      <vt:lpstr>Liberation Sans Bold</vt:lpstr>
      <vt:lpstr>Montserrat Light</vt:lpstr>
      <vt:lpstr>Open Sans Bold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Insightscope presentation</dc:title>
  <cp:lastModifiedBy>Israa Yasser</cp:lastModifiedBy>
  <cp:revision>2</cp:revision>
  <dcterms:created xsi:type="dcterms:W3CDTF">2006-08-16T00:00:00Z</dcterms:created>
  <dcterms:modified xsi:type="dcterms:W3CDTF">2024-10-23T16:49:46Z</dcterms:modified>
  <dc:identifier>DAGRaASovR8</dc:identifier>
</cp:coreProperties>
</file>